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3" r:id="rId16"/>
    <p:sldId id="270" r:id="rId17"/>
    <p:sldId id="271" r:id="rId18"/>
    <p:sldId id="272"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23/09/1435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23/09/1435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en-US" sz="6700" b="1" dirty="0" smtClean="0"/>
              <a:t>Caudal Anesthesia</a:t>
            </a:r>
            <a:r>
              <a:rPr lang="en-US" b="1" dirty="0" smtClean="0"/>
              <a:t/>
            </a:r>
            <a:br>
              <a:rPr lang="en-US" b="1" dirty="0" smtClean="0"/>
            </a:br>
            <a:endParaRPr lang="ar-EG" dirty="0"/>
          </a:p>
        </p:txBody>
      </p:sp>
      <p:sp>
        <p:nvSpPr>
          <p:cNvPr id="3" name="عنوان فرعي 2"/>
          <p:cNvSpPr>
            <a:spLocks noGrp="1"/>
          </p:cNvSpPr>
          <p:nvPr>
            <p:ph type="subTitle" idx="1"/>
          </p:nvPr>
        </p:nvSpPr>
        <p:spPr/>
        <p:txBody>
          <a:bodyPr/>
          <a:lstStyle/>
          <a:p>
            <a:r>
              <a:rPr lang="en-US" dirty="0" smtClean="0">
                <a:solidFill>
                  <a:schemeClr val="tx1"/>
                </a:solidFill>
              </a:rPr>
              <a:t>By</a:t>
            </a:r>
            <a:endParaRPr lang="en-US" sz="4400" dirty="0" smtClean="0">
              <a:solidFill>
                <a:schemeClr val="tx1"/>
              </a:solidFill>
            </a:endParaRPr>
          </a:p>
          <a:p>
            <a:r>
              <a:rPr lang="en-US" sz="4400" dirty="0" smtClean="0">
                <a:solidFill>
                  <a:schemeClr val="tx1"/>
                </a:solidFill>
              </a:rPr>
              <a:t>Dr M </a:t>
            </a:r>
            <a:r>
              <a:rPr lang="en-US" sz="4400" dirty="0" err="1" smtClean="0">
                <a:solidFill>
                  <a:schemeClr val="tx1"/>
                </a:solidFill>
              </a:rPr>
              <a:t>Sabra</a:t>
            </a:r>
            <a:endParaRPr lang="ar-EG"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2852"/>
            <a:ext cx="9144000" cy="6247864"/>
          </a:xfrm>
          <a:prstGeom prst="rect">
            <a:avLst/>
          </a:prstGeom>
        </p:spPr>
        <p:txBody>
          <a:bodyPr wrap="square">
            <a:spAutoFit/>
          </a:bodyPr>
          <a:lstStyle/>
          <a:p>
            <a:pPr algn="l" rtl="0"/>
            <a:r>
              <a:rPr lang="en-US" sz="2400" b="1" i="1" u="sng" dirty="0" smtClean="0">
                <a:solidFill>
                  <a:srgbClr val="FF0000"/>
                </a:solidFill>
              </a:rPr>
              <a:t>Patient Positioning</a:t>
            </a:r>
          </a:p>
          <a:p>
            <a:pPr algn="l" rtl="0"/>
            <a:endParaRPr lang="en-US" sz="800" b="1" i="1" u="sng" dirty="0" smtClean="0">
              <a:solidFill>
                <a:srgbClr val="FF0000"/>
              </a:solidFill>
            </a:endParaRPr>
          </a:p>
          <a:p>
            <a:pPr algn="just" rtl="0"/>
            <a:r>
              <a:rPr lang="en-US" sz="2000" b="1" dirty="0" smtClean="0">
                <a:cs typeface="+mj-cs"/>
              </a:rPr>
              <a:t>Several positions can be used in adults, compared with the lateral </a:t>
            </a:r>
            <a:r>
              <a:rPr lang="en-US" sz="2000" b="1" dirty="0" err="1" smtClean="0">
                <a:cs typeface="+mj-cs"/>
              </a:rPr>
              <a:t>decubitus</a:t>
            </a:r>
            <a:r>
              <a:rPr lang="en-US" sz="2000" b="1" dirty="0" smtClean="0">
                <a:cs typeface="+mj-cs"/>
              </a:rPr>
              <a:t> position in neonates and children.</a:t>
            </a:r>
          </a:p>
          <a:p>
            <a:pPr algn="just" rtl="0"/>
            <a:endParaRPr lang="en-US" sz="800" b="1" dirty="0" smtClean="0">
              <a:cs typeface="+mj-cs"/>
            </a:endParaRPr>
          </a:p>
          <a:p>
            <a:pPr algn="just" rtl="0"/>
            <a:r>
              <a:rPr lang="en-US" sz="2000" b="1" dirty="0" smtClean="0">
                <a:cs typeface="+mj-cs"/>
              </a:rPr>
              <a:t> The lateral position is efficacious in pediatrics because it permits easy access to the airway when general anesthesia or heavy sedation has been administered prior to performing the block. In pediatric patients, blocks may be performed with the patient fully anesthetized; the same is not recommended for older children and adults.</a:t>
            </a:r>
          </a:p>
          <a:p>
            <a:pPr algn="just" rtl="0"/>
            <a:endParaRPr lang="en-US" sz="800" b="1" dirty="0" smtClean="0">
              <a:cs typeface="+mj-cs"/>
            </a:endParaRPr>
          </a:p>
          <a:p>
            <a:pPr algn="just" rtl="0"/>
            <a:r>
              <a:rPr lang="en-US" sz="2000" b="1" dirty="0" smtClean="0">
                <a:cs typeface="+mj-cs"/>
              </a:rPr>
              <a:t> In adults, the prone position is the most frequently utilized, but the lateral </a:t>
            </a:r>
            <a:r>
              <a:rPr lang="en-US" sz="2000" b="1" dirty="0" err="1" smtClean="0">
                <a:cs typeface="+mj-cs"/>
              </a:rPr>
              <a:t>decubitus</a:t>
            </a:r>
            <a:r>
              <a:rPr lang="en-US" sz="2000" b="1" dirty="0" smtClean="0">
                <a:cs typeface="+mj-cs"/>
              </a:rPr>
              <a:t> position or the knee-chest (also known as knee-elbow) position may be employed. In the prone position, the procedure table or operating room table should be flexed, or a pillow may be placed beneath the </a:t>
            </a:r>
            <a:r>
              <a:rPr lang="en-US" sz="2000" b="1" dirty="0" err="1" smtClean="0">
                <a:cs typeface="+mj-cs"/>
              </a:rPr>
              <a:t>symphysis</a:t>
            </a:r>
            <a:r>
              <a:rPr lang="en-US" sz="2000" b="1" dirty="0" smtClean="0">
                <a:cs typeface="+mj-cs"/>
              </a:rPr>
              <a:t> pubis and iliac crests to produce slight flexion of the hips. This maneuver makes palpation of the caudal canal easier. The legs are separated with the heels rotated outward to smooth out the upper part of the anal cleft while relaxing the </a:t>
            </a:r>
            <a:r>
              <a:rPr lang="en-US" sz="2000" b="1" dirty="0" err="1" smtClean="0">
                <a:cs typeface="+mj-cs"/>
              </a:rPr>
              <a:t>gluteal</a:t>
            </a:r>
            <a:r>
              <a:rPr lang="en-US" sz="2000" b="1" dirty="0" smtClean="0">
                <a:cs typeface="+mj-cs"/>
              </a:rPr>
              <a:t> muscles.</a:t>
            </a:r>
          </a:p>
          <a:p>
            <a:pPr algn="just" rtl="0"/>
            <a:endParaRPr lang="en-US" sz="2000" b="1" dirty="0" smtClean="0">
              <a:cs typeface="+mj-cs"/>
            </a:endParaRPr>
          </a:p>
          <a:p>
            <a:pPr algn="just" rtl="0"/>
            <a:r>
              <a:rPr lang="en-US" sz="2000" b="1" dirty="0" smtClean="0">
                <a:cs typeface="+mj-cs"/>
              </a:rPr>
              <a:t> For placement of caudal epidural block in the parturient, the woman is in the lateral (</a:t>
            </a:r>
            <a:r>
              <a:rPr lang="en-US" sz="2000" b="1" dirty="0" err="1" smtClean="0">
                <a:cs typeface="+mj-cs"/>
              </a:rPr>
              <a:t>Sim</a:t>
            </a:r>
            <a:r>
              <a:rPr lang="en-US" sz="2000" b="1" dirty="0" smtClean="0">
                <a:cs typeface="+mj-cs"/>
              </a:rPr>
              <a:t> position) or in the knee-elbow position.</a:t>
            </a:r>
            <a:endParaRPr lang="en-US" sz="2000" b="1" dirty="0">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00100" y="571480"/>
            <a:ext cx="8143899" cy="954107"/>
          </a:xfrm>
          <a:prstGeom prst="rect">
            <a:avLst/>
          </a:prstGeom>
        </p:spPr>
        <p:txBody>
          <a:bodyPr wrap="square">
            <a:spAutoFit/>
          </a:bodyPr>
          <a:lstStyle/>
          <a:p>
            <a:pPr algn="ctr" rtl="0"/>
            <a:r>
              <a:rPr lang="en-US" sz="2400" b="1" i="1" u="sng" dirty="0" smtClean="0"/>
              <a:t>Anatomic Landmarks</a:t>
            </a:r>
          </a:p>
          <a:p>
            <a:pPr algn="ctr" rtl="0"/>
            <a:endParaRPr lang="ar-EG" sz="3200" b="1" i="1" u="sng" dirty="0">
              <a:solidFill>
                <a:srgbClr val="FF0000"/>
              </a:solidFill>
            </a:endParaRPr>
          </a:p>
        </p:txBody>
      </p:sp>
      <p:pic>
        <p:nvPicPr>
          <p:cNvPr id="21506" name="Picture 2" descr="C:\Users\د محمد\Downloads\2.jpg"/>
          <p:cNvPicPr>
            <a:picLocks noChangeAspect="1" noChangeArrowheads="1"/>
          </p:cNvPicPr>
          <p:nvPr/>
        </p:nvPicPr>
        <p:blipFill>
          <a:blip r:embed="rId2"/>
          <a:srcRect/>
          <a:stretch>
            <a:fillRect/>
          </a:stretch>
        </p:blipFill>
        <p:spPr bwMode="auto">
          <a:xfrm>
            <a:off x="5214942" y="1142984"/>
            <a:ext cx="3071834" cy="2571768"/>
          </a:xfrm>
          <a:prstGeom prst="rect">
            <a:avLst/>
          </a:prstGeom>
          <a:noFill/>
        </p:spPr>
      </p:pic>
      <p:pic>
        <p:nvPicPr>
          <p:cNvPr id="21507" name="Picture 3" descr="C:\Users\د محمد\Downloads\3.jpg"/>
          <p:cNvPicPr>
            <a:picLocks noChangeAspect="1" noChangeArrowheads="1"/>
          </p:cNvPicPr>
          <p:nvPr/>
        </p:nvPicPr>
        <p:blipFill>
          <a:blip r:embed="rId3"/>
          <a:srcRect/>
          <a:stretch>
            <a:fillRect/>
          </a:stretch>
        </p:blipFill>
        <p:spPr bwMode="auto">
          <a:xfrm>
            <a:off x="1500166" y="1285861"/>
            <a:ext cx="3000396" cy="2428891"/>
          </a:xfrm>
          <a:prstGeom prst="rect">
            <a:avLst/>
          </a:prstGeom>
          <a:noFill/>
        </p:spPr>
      </p:pic>
      <p:pic>
        <p:nvPicPr>
          <p:cNvPr id="21509" name="Picture 5" descr="C:\Users\د محمد\Downloads\10.jpg"/>
          <p:cNvPicPr>
            <a:picLocks noChangeAspect="1" noChangeArrowheads="1"/>
          </p:cNvPicPr>
          <p:nvPr/>
        </p:nvPicPr>
        <p:blipFill>
          <a:blip r:embed="rId4"/>
          <a:srcRect/>
          <a:stretch>
            <a:fillRect/>
          </a:stretch>
        </p:blipFill>
        <p:spPr bwMode="auto">
          <a:xfrm>
            <a:off x="1000100" y="4143380"/>
            <a:ext cx="3571900" cy="2286016"/>
          </a:xfrm>
          <a:prstGeom prst="rect">
            <a:avLst/>
          </a:prstGeom>
          <a:noFill/>
        </p:spPr>
      </p:pic>
      <p:pic>
        <p:nvPicPr>
          <p:cNvPr id="21510" name="Picture 6" descr="C:\Users\د محمد\Downloads\9.jpg"/>
          <p:cNvPicPr>
            <a:picLocks noChangeAspect="1" noChangeArrowheads="1"/>
          </p:cNvPicPr>
          <p:nvPr/>
        </p:nvPicPr>
        <p:blipFill>
          <a:blip r:embed="rId5"/>
          <a:srcRect/>
          <a:stretch>
            <a:fillRect/>
          </a:stretch>
        </p:blipFill>
        <p:spPr bwMode="auto">
          <a:xfrm>
            <a:off x="5214942" y="4000504"/>
            <a:ext cx="3143272" cy="242889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0" y="21429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EG" sz="2800" b="1" i="1" u="sng" strike="noStrike" cap="none" normalizeH="0" baseline="0" dirty="0" smtClean="0">
                <a:ln>
                  <a:noFill/>
                </a:ln>
                <a:effectLst/>
                <a:latin typeface="+mj-lt"/>
                <a:cs typeface="+mj-cs"/>
              </a:rPr>
              <a:t>Clinical Pearls</a:t>
            </a:r>
            <a:r>
              <a:rPr kumimoji="0" lang="en-US" sz="2800" b="1" i="1" u="sng" strike="noStrike" cap="none" normalizeH="0" baseline="0" dirty="0" smtClean="0">
                <a:ln>
                  <a:noFill/>
                </a:ln>
                <a:effectLst/>
                <a:latin typeface="+mj-lt"/>
                <a:cs typeface="+mj-cs"/>
              </a:rPr>
              <a:t>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ar-EG" sz="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0" i="0" u="none" strike="noStrike" cap="none" normalizeH="0" baseline="0" dirty="0" smtClean="0">
                <a:ln>
                  <a:noFill/>
                </a:ln>
                <a:solidFill>
                  <a:schemeClr val="tx1"/>
                </a:solidFill>
                <a:effectLst/>
                <a:latin typeface="Arial" pitchFamily="34" charset="0"/>
                <a:cs typeface="+mj-cs"/>
              </a:rPr>
              <a:t>   </a:t>
            </a:r>
            <a:r>
              <a:rPr kumimoji="0" lang="ar-EG" sz="2000" b="0" i="0" u="none" strike="noStrike" cap="none" normalizeH="0" baseline="0" dirty="0" smtClean="0">
                <a:ln>
                  <a:noFill/>
                </a:ln>
                <a:solidFill>
                  <a:schemeClr val="tx1"/>
                </a:solidFill>
                <a:effectLst/>
                <a:latin typeface="Arial" pitchFamily="34" charset="0"/>
                <a:cs typeface="+mj-cs"/>
              </a:rPr>
              <a:t>The needle tip should stay below the S</a:t>
            </a:r>
            <a:r>
              <a:rPr kumimoji="0" lang="en-US" sz="2000" b="0" i="0" u="none" strike="noStrike" cap="none" normalizeH="0" baseline="0" dirty="0" smtClean="0">
                <a:ln>
                  <a:noFill/>
                </a:ln>
                <a:solidFill>
                  <a:schemeClr val="tx1"/>
                </a:solidFill>
                <a:effectLst/>
                <a:latin typeface="Arial" pitchFamily="34" charset="0"/>
                <a:cs typeface="+mj-cs"/>
              </a:rPr>
              <a:t>2</a:t>
            </a:r>
            <a:r>
              <a:rPr kumimoji="0" lang="ar-EG" sz="2000" b="0" i="0" u="none" strike="noStrike" cap="none" normalizeH="0" baseline="0" dirty="0" smtClean="0">
                <a:ln>
                  <a:noFill/>
                </a:ln>
                <a:solidFill>
                  <a:schemeClr val="tx1"/>
                </a:solidFill>
                <a:effectLst/>
                <a:latin typeface="Arial" pitchFamily="34" charset="0"/>
                <a:cs typeface="+mj-cs"/>
              </a:rPr>
              <a:t> level to avoid tearing the dura </a:t>
            </a:r>
            <a:r>
              <a:rPr lang="en-US" sz="2000" dirty="0" smtClean="0">
                <a:latin typeface="Arial" pitchFamily="34" charset="0"/>
                <a:cs typeface="+mj-cs"/>
              </a:rPr>
              <a:t>and </a:t>
            </a:r>
            <a:r>
              <a:rPr kumimoji="0" lang="ar-EG" sz="2000" b="0" i="0" u="none" strike="noStrike" cap="none" normalizeH="0" baseline="0" dirty="0" smtClean="0">
                <a:ln>
                  <a:noFill/>
                </a:ln>
                <a:solidFill>
                  <a:schemeClr val="tx1"/>
                </a:solidFill>
                <a:effectLst/>
                <a:latin typeface="Arial" pitchFamily="34" charset="0"/>
                <a:cs typeface="+mj-cs"/>
              </a:rPr>
              <a:t>should never be advanced in the space to the full length of the shaft.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8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0" i="0" u="none" strike="noStrike" cap="none" normalizeH="0" baseline="0" dirty="0" smtClean="0">
                <a:ln>
                  <a:noFill/>
                </a:ln>
                <a:solidFill>
                  <a:schemeClr val="tx1"/>
                </a:solidFill>
                <a:effectLst/>
                <a:latin typeface="Arial" pitchFamily="34" charset="0"/>
                <a:cs typeface="+mj-cs"/>
              </a:rPr>
              <a:t>   </a:t>
            </a:r>
            <a:r>
              <a:rPr kumimoji="0" lang="ar-EG" sz="2000" b="0" i="0" u="none" strike="noStrike" cap="none" normalizeH="0" baseline="0" dirty="0" smtClean="0">
                <a:ln>
                  <a:noFill/>
                </a:ln>
                <a:solidFill>
                  <a:schemeClr val="tx1"/>
                </a:solidFill>
                <a:effectLst/>
                <a:latin typeface="Arial" pitchFamily="34" charset="0"/>
                <a:cs typeface="+mj-cs"/>
              </a:rPr>
              <a:t>The skin corresponding to about </a:t>
            </a:r>
            <a:r>
              <a:rPr kumimoji="0" lang="en-US" sz="2000" b="0" i="0" u="none" strike="noStrike" cap="none" normalizeH="0" baseline="0" dirty="0" smtClean="0">
                <a:ln>
                  <a:noFill/>
                </a:ln>
                <a:solidFill>
                  <a:schemeClr val="tx1"/>
                </a:solidFill>
                <a:effectLst/>
                <a:latin typeface="Arial" pitchFamily="34" charset="0"/>
                <a:cs typeface="+mj-cs"/>
              </a:rPr>
              <a:t>1</a:t>
            </a:r>
            <a:r>
              <a:rPr kumimoji="0" lang="ar-EG" sz="2000" b="0" i="0" u="none" strike="noStrike" cap="none" normalizeH="0" baseline="0" dirty="0" smtClean="0">
                <a:ln>
                  <a:noFill/>
                </a:ln>
                <a:solidFill>
                  <a:schemeClr val="tx1"/>
                </a:solidFill>
                <a:effectLst/>
                <a:latin typeface="Arial" pitchFamily="34" charset="0"/>
                <a:cs typeface="+mj-cs"/>
              </a:rPr>
              <a:t> cm inferior to the PSIS indicates the S</a:t>
            </a:r>
            <a:r>
              <a:rPr kumimoji="0" lang="en-US" sz="2000" b="0" i="0" u="none" strike="noStrike" cap="none" normalizeH="0" baseline="0" dirty="0" smtClean="0">
                <a:ln>
                  <a:noFill/>
                </a:ln>
                <a:solidFill>
                  <a:schemeClr val="tx1"/>
                </a:solidFill>
                <a:effectLst/>
                <a:latin typeface="Arial" pitchFamily="34" charset="0"/>
                <a:cs typeface="+mj-cs"/>
              </a:rPr>
              <a:t>2</a:t>
            </a:r>
            <a:r>
              <a:rPr kumimoji="0" lang="ar-EG" sz="2000" b="0" i="0" u="none" strike="noStrike" cap="none" normalizeH="0" baseline="0" dirty="0" smtClean="0">
                <a:ln>
                  <a:noFill/>
                </a:ln>
                <a:solidFill>
                  <a:schemeClr val="tx1"/>
                </a:solidFill>
                <a:effectLst/>
                <a:latin typeface="Arial" pitchFamily="34" charset="0"/>
                <a:cs typeface="+mj-cs"/>
              </a:rPr>
              <a:t> level (caudal most extension of the dura  mater(.</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800" b="0" i="0" u="none" strike="noStrike" cap="none" normalizeH="0" baseline="0" dirty="0" smtClean="0">
              <a:ln>
                <a:noFill/>
              </a:ln>
              <a:solidFill>
                <a:schemeClr val="tx1"/>
              </a:solidFill>
              <a:effectLst/>
              <a:latin typeface="Arial" pitchFamily="34" charset="0"/>
              <a:cs typeface="+mj-cs"/>
            </a:endParaRPr>
          </a:p>
          <a:p>
            <a:pPr algn="just" rtl="0"/>
            <a:r>
              <a:rPr kumimoji="0" lang="ar-EG" sz="2400" b="0" i="0" u="none" strike="noStrike" cap="none" normalizeH="0" baseline="0" dirty="0" smtClean="0">
                <a:ln>
                  <a:noFill/>
                </a:ln>
                <a:solidFill>
                  <a:schemeClr val="tx1"/>
                </a:solidFill>
                <a:effectLst/>
                <a:latin typeface="Arial" pitchFamily="34" charset="0"/>
                <a:cs typeface="+mj-cs"/>
              </a:rPr>
              <a:t>   </a:t>
            </a:r>
            <a:r>
              <a:rPr kumimoji="0" lang="ar-EG" sz="2000" b="0" i="0" u="none" strike="noStrike" cap="none" normalizeH="0" baseline="0" dirty="0" smtClean="0">
                <a:ln>
                  <a:noFill/>
                </a:ln>
                <a:solidFill>
                  <a:schemeClr val="tx1"/>
                </a:solidFill>
                <a:effectLst/>
                <a:latin typeface="Arial" pitchFamily="34" charset="0"/>
                <a:cs typeface="+mj-cs"/>
              </a:rPr>
              <a:t>The dural sac extends lower in children than in adults, and epidural needles should be very carefully advanced no deeper  than the S</a:t>
            </a:r>
            <a:r>
              <a:rPr kumimoji="0" lang="en-US" sz="2000" b="0" i="0" u="none" strike="noStrike" cap="none" normalizeH="0" baseline="0" dirty="0" smtClean="0">
                <a:ln>
                  <a:noFill/>
                </a:ln>
                <a:solidFill>
                  <a:schemeClr val="tx1"/>
                </a:solidFill>
                <a:effectLst/>
                <a:latin typeface="Arial" pitchFamily="34" charset="0"/>
                <a:cs typeface="+mj-cs"/>
              </a:rPr>
              <a:t>3</a:t>
            </a:r>
            <a:r>
              <a:rPr kumimoji="0" lang="ar-EG" sz="2000" b="0" i="0" u="none" strike="noStrike" cap="none" normalizeH="0" baseline="0" dirty="0" smtClean="0">
                <a:ln>
                  <a:noFill/>
                </a:ln>
                <a:solidFill>
                  <a:schemeClr val="tx1"/>
                </a:solidFill>
                <a:effectLst/>
                <a:latin typeface="Arial" pitchFamily="34" charset="0"/>
                <a:cs typeface="+mj-cs"/>
              </a:rPr>
              <a:t> or S</a:t>
            </a:r>
            <a:r>
              <a:rPr kumimoji="0" lang="en-US" sz="2000" b="0" i="0" u="none" strike="noStrike" cap="none" normalizeH="0" baseline="0" dirty="0" smtClean="0">
                <a:ln>
                  <a:noFill/>
                </a:ln>
                <a:solidFill>
                  <a:schemeClr val="tx1"/>
                </a:solidFill>
                <a:effectLst/>
                <a:latin typeface="Arial" pitchFamily="34" charset="0"/>
                <a:cs typeface="+mj-cs"/>
              </a:rPr>
              <a:t>4</a:t>
            </a:r>
            <a:r>
              <a:rPr kumimoji="0" lang="ar-EG" sz="2000" b="0" i="0" u="none" strike="noStrike" cap="none" normalizeH="0" baseline="0" dirty="0" smtClean="0">
                <a:ln>
                  <a:noFill/>
                </a:ln>
                <a:solidFill>
                  <a:schemeClr val="tx1"/>
                </a:solidFill>
                <a:effectLst/>
                <a:latin typeface="Arial" pitchFamily="34" charset="0"/>
                <a:cs typeface="+mj-cs"/>
              </a:rPr>
              <a:t> level in this patient population.</a:t>
            </a:r>
            <a:endParaRPr kumimoji="0" lang="en-US" sz="2000" b="0" i="0" u="none" strike="noStrike" cap="none" normalizeH="0" baseline="0" dirty="0" smtClean="0">
              <a:ln>
                <a:noFill/>
              </a:ln>
              <a:solidFill>
                <a:schemeClr val="tx1"/>
              </a:solidFill>
              <a:effectLst/>
              <a:latin typeface="Arial" pitchFamily="34" charset="0"/>
              <a:cs typeface="+mj-cs"/>
            </a:endParaRPr>
          </a:p>
          <a:p>
            <a:pPr algn="just" rtl="0"/>
            <a:endParaRPr kumimoji="0" lang="en-US" sz="2000" b="0" i="0" u="none" strike="noStrike" cap="none" normalizeH="0" baseline="0" dirty="0" smtClean="0">
              <a:ln>
                <a:noFill/>
              </a:ln>
              <a:solidFill>
                <a:schemeClr val="tx1"/>
              </a:solidFill>
              <a:effectLst/>
              <a:latin typeface="Arial" pitchFamily="34" charset="0"/>
              <a:cs typeface="+mj-cs"/>
            </a:endParaRPr>
          </a:p>
          <a:p>
            <a:pPr algn="just" rtl="0"/>
            <a:r>
              <a:rPr lang="en-US" sz="2000" dirty="0" smtClean="0">
                <a:cs typeface="+mj-cs"/>
              </a:rPr>
              <a:t>  </a:t>
            </a:r>
            <a:r>
              <a:rPr lang="en-US" sz="2000" b="1" dirty="0" smtClean="0">
                <a:cs typeface="+mj-cs"/>
              </a:rPr>
              <a:t>In pediatric patients, electrical stimulation has been used to ascertain correct needle placement in the caudal canal. Anal sphincter contraction (corresponding to stimulation of S2-4) can be sought with a current of 1-10 </a:t>
            </a:r>
            <a:r>
              <a:rPr lang="en-US" sz="2000" b="1" dirty="0" err="1" smtClean="0">
                <a:cs typeface="+mj-cs"/>
              </a:rPr>
              <a:t>mA</a:t>
            </a:r>
            <a:r>
              <a:rPr lang="en-US" sz="2000" b="1" dirty="0" smtClean="0">
                <a:cs typeface="+mj-cs"/>
              </a:rPr>
              <a:t>.</a:t>
            </a:r>
          </a:p>
          <a:p>
            <a:pPr algn="just" rtl="0"/>
            <a:endParaRPr lang="en-US" sz="2000" b="1" dirty="0" smtClean="0">
              <a:cs typeface="+mj-cs"/>
            </a:endParaRPr>
          </a:p>
          <a:p>
            <a:pPr algn="just" rtl="0"/>
            <a:r>
              <a:rPr lang="en-US" sz="2000" b="1" dirty="0" smtClean="0">
                <a:cs typeface="+mj-cs"/>
              </a:rPr>
              <a:t> If the needle has been inserted correctly, it will swing easily from side to side at the hub while the shaft is held like a   fulcrum at the </a:t>
            </a:r>
            <a:r>
              <a:rPr lang="en-US" sz="2000" b="1" dirty="0" err="1" smtClean="0">
                <a:cs typeface="+mj-cs"/>
              </a:rPr>
              <a:t>sacrococcygeal</a:t>
            </a:r>
            <a:r>
              <a:rPr lang="en-US" sz="2000" b="1" dirty="0" smtClean="0">
                <a:cs typeface="+mj-cs"/>
              </a:rPr>
              <a:t> membrane and the tip moves freely in the sacral canal.</a:t>
            </a:r>
          </a:p>
          <a:p>
            <a:pPr algn="just" rtl="0"/>
            <a:r>
              <a:rPr lang="en-US" sz="2000" b="1" dirty="0" smtClean="0">
                <a:cs typeface="+mj-cs"/>
              </a:rPr>
              <a:t> </a:t>
            </a:r>
            <a:endParaRPr kumimoji="0" lang="ar-EG" sz="2000" b="1" i="0" u="none" strike="noStrike" cap="none" normalizeH="0" baseline="0" dirty="0" smtClean="0">
              <a:ln>
                <a:noFill/>
              </a:ln>
              <a:solidFill>
                <a:schemeClr val="tx1"/>
              </a:solidFill>
              <a:effectLst/>
              <a:latin typeface="Arial" pitchFamily="34" charset="0"/>
              <a:cs typeface="+mj-cs"/>
            </a:endParaRPr>
          </a:p>
        </p:txBody>
      </p:sp>
      <p:sp>
        <p:nvSpPr>
          <p:cNvPr id="22530" name="AutoShape 2" descr="E:\%D9%85%D8%AD%D8%A7%D8%B6%D8%B1%D8%A7%D8%AA by m sabra\NYSORA - The New York School of Regional Anesthesia - Caudal Anesthesia_files\bullet.png"/>
          <p:cNvSpPr>
            <a:spLocks noChangeAspect="1" noChangeArrowheads="1"/>
          </p:cNvSpPr>
          <p:nvPr/>
        </p:nvSpPr>
        <p:spPr bwMode="auto">
          <a:xfrm>
            <a:off x="155575" y="-206375"/>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2531" name="AutoShape 3" descr="E:\%D9%85%D8%AD%D8%A7%D8%B6%D8%B1%D8%A7%D8%AA by m sabra\NYSORA - The New York School of Regional Anesthesia - Caudal Anesthesia_files\bullet.png"/>
          <p:cNvSpPr>
            <a:spLocks noChangeAspect="1" noChangeArrowheads="1"/>
          </p:cNvSpPr>
          <p:nvPr/>
        </p:nvSpPr>
        <p:spPr bwMode="auto">
          <a:xfrm>
            <a:off x="155575" y="68263"/>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2532" name="AutoShape 4" descr="E:\%D9%85%D8%AD%D8%A7%D8%B6%D8%B1%D8%A7%D8%AA by m sabra\NYSORA - The New York School of Regional Anesthesia - Caudal Anesthesia_files\bullet.png"/>
          <p:cNvSpPr>
            <a:spLocks noChangeAspect="1" noChangeArrowheads="1"/>
          </p:cNvSpPr>
          <p:nvPr/>
        </p:nvSpPr>
        <p:spPr bwMode="auto">
          <a:xfrm>
            <a:off x="155575" y="342900"/>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2533" name="AutoShape 5" descr="E:\%D9%85%D8%AD%D8%A7%D8%B6%D8%B1%D8%A7%D8%AA by m sabra\NYSORA - The New York School of Regional Anesthesia - Caudal Anesthesia_files\bullet.png"/>
          <p:cNvSpPr>
            <a:spLocks noChangeAspect="1" noChangeArrowheads="1"/>
          </p:cNvSpPr>
          <p:nvPr/>
        </p:nvSpPr>
        <p:spPr bwMode="auto">
          <a:xfrm>
            <a:off x="155575" y="61753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00040"/>
            <a:ext cx="9144000" cy="5632311"/>
          </a:xfrm>
          <a:prstGeom prst="rect">
            <a:avLst/>
          </a:prstGeom>
        </p:spPr>
        <p:txBody>
          <a:bodyPr wrap="square">
            <a:spAutoFit/>
          </a:bodyPr>
          <a:lstStyle/>
          <a:p>
            <a:pPr algn="just" rtl="0"/>
            <a:r>
              <a:rPr lang="en-US" sz="2000" b="1" u="sng" dirty="0" smtClean="0"/>
              <a:t>If cerebrospinal fluid (CSF) is aspirated through the needle, it should be withdrawn and injection should not be  undertaken.</a:t>
            </a:r>
          </a:p>
          <a:p>
            <a:pPr algn="just" rtl="0"/>
            <a:endParaRPr lang="en-US" sz="2000" b="1" u="sng" dirty="0" smtClean="0"/>
          </a:p>
          <a:p>
            <a:pPr algn="just" rtl="0"/>
            <a:r>
              <a:rPr lang="en-US" sz="2000" b="1" u="sng" dirty="0" smtClean="0"/>
              <a:t> If blood is aspirated, the needle should be withdrawn and reinserted until no blood is apparent at the hub.</a:t>
            </a:r>
          </a:p>
          <a:p>
            <a:pPr algn="just" rtl="0"/>
            <a:endParaRPr lang="en-US" sz="2000" b="1" dirty="0" smtClean="0"/>
          </a:p>
          <a:p>
            <a:pPr algn="just" rtl="0"/>
            <a:r>
              <a:rPr lang="en-US" sz="2000" b="1" dirty="0" smtClean="0"/>
              <a:t> When injection of air (or saline) for the loss-of-resistance technique results in a bulging over the sacrum, the needle tip  most probably lies dorsal to the sacrum in the subcutaneous tissues.</a:t>
            </a:r>
          </a:p>
          <a:p>
            <a:pPr algn="just" rtl="0"/>
            <a:endParaRPr lang="en-US" sz="2000" b="1" dirty="0" smtClean="0"/>
          </a:p>
          <a:p>
            <a:pPr algn="just" rtl="0"/>
            <a:r>
              <a:rPr lang="en-US" sz="2000" b="1" dirty="0" smtClean="0"/>
              <a:t> If the needle tip is </a:t>
            </a:r>
            <a:r>
              <a:rPr lang="en-US" sz="2000" b="1" dirty="0" err="1" smtClean="0"/>
              <a:t>subperiosteal</a:t>
            </a:r>
            <a:r>
              <a:rPr lang="en-US" sz="2000" b="1" dirty="0" smtClean="0"/>
              <a:t>, the injection will meet with significant resistance, and the patient will find this to be a  most unpleasant experience. The cortical layer of the sacral bone is often quite thin, particularly in infants and older  subjects, and puncture of </a:t>
            </a:r>
            <a:r>
              <a:rPr lang="en-US" sz="2000" b="1" dirty="0" err="1" smtClean="0"/>
              <a:t>cancellous</a:t>
            </a:r>
            <a:r>
              <a:rPr lang="en-US" sz="2000" b="1" dirty="0" smtClean="0"/>
              <a:t> bone is relatively easy, especially if force is exerted while advancing the needle. The sensation of entering </a:t>
            </a:r>
            <a:r>
              <a:rPr lang="en-US" sz="2000" b="1" dirty="0" err="1" smtClean="0"/>
              <a:t>cancellous</a:t>
            </a:r>
            <a:r>
              <a:rPr lang="en-US" sz="2000" b="1" dirty="0" smtClean="0"/>
              <a:t> bone is not unlike penetrating the </a:t>
            </a:r>
            <a:r>
              <a:rPr lang="en-US" sz="2000" b="1" dirty="0" err="1" smtClean="0"/>
              <a:t>sacrococcygeal</a:t>
            </a:r>
            <a:r>
              <a:rPr lang="en-US" sz="2000" b="1" dirty="0" smtClean="0"/>
              <a:t> membrane; there is a feeling of resistance that is suddenly overcome and the needle advances more freely and subsequent injection is unhampered.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جدول 2"/>
          <p:cNvGraphicFramePr>
            <a:graphicFrameLocks noGrp="1"/>
          </p:cNvGraphicFramePr>
          <p:nvPr/>
        </p:nvGraphicFramePr>
        <p:xfrm>
          <a:off x="0" y="1"/>
          <a:ext cx="9143998" cy="6761632"/>
        </p:xfrm>
        <a:graphic>
          <a:graphicData uri="http://schemas.openxmlformats.org/drawingml/2006/table">
            <a:tbl>
              <a:tblPr/>
              <a:tblGrid>
                <a:gridCol w="2195272"/>
                <a:gridCol w="1927153"/>
                <a:gridCol w="1587068"/>
                <a:gridCol w="2040518"/>
                <a:gridCol w="1393987"/>
              </a:tblGrid>
              <a:tr h="564558">
                <a:tc gridSpan="5">
                  <a:txBody>
                    <a:bodyPr/>
                    <a:lstStyle/>
                    <a:p>
                      <a:pPr algn="ctr" rtl="0"/>
                      <a:r>
                        <a:rPr lang="en-US" sz="2000" b="1" i="1" u="sng" dirty="0">
                          <a:solidFill>
                            <a:srgbClr val="FF0000"/>
                          </a:solidFill>
                        </a:rPr>
                        <a:t>Typical Local Anesthetics for Caudal Block in Pediatric Patients (single shot)</a:t>
                      </a:r>
                    </a:p>
                  </a:txBody>
                  <a:tcPr marL="0" marR="0" marT="0" marB="0" anchor="ctr">
                    <a:lnL>
                      <a:noFill/>
                    </a:lnL>
                    <a:lnR>
                      <a:noFill/>
                    </a:lnR>
                    <a:lnT w="38100" cap="flat" cmpd="sng" algn="ctr">
                      <a:solidFill>
                        <a:srgbClr val="346DA3"/>
                      </a:solidFill>
                      <a:prstDash val="solid"/>
                      <a:round/>
                      <a:headEnd type="none" w="med" len="med"/>
                      <a:tailEnd type="none" w="med" len="med"/>
                    </a:lnT>
                    <a:lnB>
                      <a:noFill/>
                    </a:lnB>
                    <a:solidFill>
                      <a:srgbClr val="EEEEEE"/>
                    </a:solidFill>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r h="798343">
                <a:tc>
                  <a:txBody>
                    <a:bodyPr/>
                    <a:lstStyle/>
                    <a:p>
                      <a:pPr algn="l" rtl="0"/>
                      <a:r>
                        <a:rPr lang="en-US" dirty="0">
                          <a:solidFill>
                            <a:srgbClr val="346DA3"/>
                          </a:solidFill>
                        </a:rPr>
                        <a:t> Agent</a:t>
                      </a:r>
                    </a:p>
                  </a:txBody>
                  <a:tcPr marL="0" marR="0" marT="0" marB="0" anchor="ctr">
                    <a:lnL>
                      <a:noFill/>
                    </a:lnL>
                    <a:lnR>
                      <a:noFill/>
                    </a:lnR>
                    <a:lnT w="38100" cap="flat" cmpd="sng" algn="ctr">
                      <a:noFill/>
                      <a:prstDash val="solid"/>
                      <a:round/>
                      <a:headEnd type="none" w="med" len="med"/>
                      <a:tailEnd type="none" w="med" len="med"/>
                    </a:lnT>
                    <a:lnB>
                      <a:noFill/>
                    </a:lnB>
                    <a:solidFill>
                      <a:srgbClr val="EEEEEE"/>
                    </a:solidFill>
                  </a:tcPr>
                </a:tc>
                <a:tc>
                  <a:txBody>
                    <a:bodyPr/>
                    <a:lstStyle/>
                    <a:p>
                      <a:pPr algn="l" rtl="0"/>
                      <a:r>
                        <a:rPr lang="en-US" dirty="0">
                          <a:solidFill>
                            <a:srgbClr val="346DA3"/>
                          </a:solidFill>
                        </a:rPr>
                        <a:t> Concentration (%)</a:t>
                      </a:r>
                    </a:p>
                  </a:txBody>
                  <a:tcPr marL="0" marR="0" marT="0" marB="0" anchor="ctr">
                    <a:lnL>
                      <a:noFill/>
                    </a:lnL>
                  </a:tcPr>
                </a:tc>
                <a:tc>
                  <a:txBody>
                    <a:bodyPr/>
                    <a:lstStyle/>
                    <a:p>
                      <a:pPr algn="l" rtl="0"/>
                      <a:r>
                        <a:rPr lang="en-US" dirty="0">
                          <a:solidFill>
                            <a:srgbClr val="346DA3"/>
                          </a:solidFill>
                        </a:rPr>
                        <a:t> Dose</a:t>
                      </a:r>
                    </a:p>
                  </a:txBody>
                  <a:tcPr marL="0" marR="0" marT="0" marB="0" anchor="ctr"/>
                </a:tc>
                <a:tc>
                  <a:txBody>
                    <a:bodyPr/>
                    <a:lstStyle/>
                    <a:p>
                      <a:pPr algn="l" rtl="0"/>
                      <a:r>
                        <a:rPr lang="en-US" dirty="0">
                          <a:solidFill>
                            <a:srgbClr val="346DA3"/>
                          </a:solidFill>
                        </a:rPr>
                        <a:t> Onset (min)</a:t>
                      </a:r>
                    </a:p>
                  </a:txBody>
                  <a:tcPr marL="0" marR="0" marT="0" marB="0" anchor="ctr"/>
                </a:tc>
                <a:tc>
                  <a:txBody>
                    <a:bodyPr/>
                    <a:lstStyle/>
                    <a:p>
                      <a:pPr algn="l" rtl="0"/>
                      <a:r>
                        <a:rPr lang="en-US" dirty="0">
                          <a:solidFill>
                            <a:srgbClr val="346DA3"/>
                          </a:solidFill>
                        </a:rPr>
                        <a:t> Duration of Action (min)</a:t>
                      </a:r>
                    </a:p>
                  </a:txBody>
                  <a:tcPr marL="0" marR="0" marT="0" marB="0" anchor="ctr"/>
                </a:tc>
              </a:tr>
              <a:tr h="1487643">
                <a:tc>
                  <a:txBody>
                    <a:bodyPr/>
                    <a:lstStyle/>
                    <a:p>
                      <a:pPr algn="l" rtl="0"/>
                      <a:r>
                        <a:rPr lang="en-US">
                          <a:solidFill>
                            <a:srgbClr val="000000"/>
                          </a:solidFill>
                        </a:rPr>
                        <a:t> Ropivacaine[50]</a:t>
                      </a:r>
                    </a:p>
                  </a:txBody>
                  <a:tcPr marL="0" marR="0" marT="0" marB="0" anchor="ctr">
                    <a:lnL>
                      <a:noFill/>
                    </a:lnL>
                    <a:lnR>
                      <a:noFill/>
                    </a:lnR>
                    <a:lnT>
                      <a:noFill/>
                    </a:lnT>
                    <a:lnB>
                      <a:noFill/>
                    </a:lnB>
                    <a:solidFill>
                      <a:srgbClr val="DDDDDD"/>
                    </a:solidFill>
                  </a:tcPr>
                </a:tc>
                <a:tc>
                  <a:txBody>
                    <a:bodyPr/>
                    <a:lstStyle/>
                    <a:p>
                      <a:pPr algn="l" rtl="0"/>
                      <a:r>
                        <a:rPr lang="ar-EG">
                          <a:solidFill>
                            <a:srgbClr val="000000"/>
                          </a:solidFill>
                        </a:rPr>
                        <a:t> 0.2</a:t>
                      </a:r>
                    </a:p>
                  </a:txBody>
                  <a:tcPr marL="0" marR="0" marT="0" marB="0" anchor="ctr">
                    <a:lnL>
                      <a:noFill/>
                    </a:lnL>
                    <a:lnR>
                      <a:noFill/>
                    </a:lnR>
                    <a:lnB>
                      <a:noFill/>
                    </a:lnB>
                    <a:solidFill>
                      <a:srgbClr val="DDDDDD"/>
                    </a:solidFill>
                  </a:tcPr>
                </a:tc>
                <a:tc>
                  <a:txBody>
                    <a:bodyPr/>
                    <a:lstStyle/>
                    <a:p>
                      <a:pPr algn="l" rtl="0"/>
                      <a:r>
                        <a:rPr lang="en-US">
                          <a:solidFill>
                            <a:srgbClr val="000000"/>
                          </a:solidFill>
                        </a:rPr>
                        <a:t> 2 mg/kg</a:t>
                      </a:r>
                    </a:p>
                  </a:txBody>
                  <a:tcPr marL="0" marR="0" marT="0" marB="0" anchor="ctr">
                    <a:lnL>
                      <a:noFill/>
                    </a:lnL>
                    <a:lnR>
                      <a:noFill/>
                    </a:lnR>
                    <a:lnB>
                      <a:noFill/>
                    </a:lnB>
                    <a:solidFill>
                      <a:srgbClr val="DDDDDD"/>
                    </a:solidFill>
                  </a:tcPr>
                </a:tc>
                <a:tc>
                  <a:txBody>
                    <a:bodyPr/>
                    <a:lstStyle/>
                    <a:p>
                      <a:pPr algn="l" rtl="0"/>
                      <a:r>
                        <a:rPr lang="ar-EG">
                          <a:solidFill>
                            <a:srgbClr val="000000"/>
                          </a:solidFill>
                        </a:rPr>
                        <a:t> 9</a:t>
                      </a:r>
                    </a:p>
                  </a:txBody>
                  <a:tcPr marL="0" marR="0" marT="0" marB="0" anchor="ctr">
                    <a:lnL>
                      <a:noFill/>
                    </a:lnL>
                    <a:lnR>
                      <a:noFill/>
                    </a:lnR>
                    <a:lnB>
                      <a:noFill/>
                    </a:lnB>
                    <a:solidFill>
                      <a:srgbClr val="DDDDDD"/>
                    </a:solidFill>
                  </a:tcPr>
                </a:tc>
                <a:tc>
                  <a:txBody>
                    <a:bodyPr/>
                    <a:lstStyle/>
                    <a:p>
                      <a:pPr algn="l" rtl="0"/>
                      <a:r>
                        <a:rPr lang="ar-EG" dirty="0">
                          <a:solidFill>
                            <a:srgbClr val="000000"/>
                          </a:solidFill>
                        </a:rPr>
                        <a:t> 520</a:t>
                      </a:r>
                    </a:p>
                  </a:txBody>
                  <a:tcPr marL="0" marR="0" marT="0" marB="0" anchor="ctr">
                    <a:lnL>
                      <a:noFill/>
                    </a:lnL>
                    <a:lnR>
                      <a:noFill/>
                    </a:lnR>
                    <a:lnB>
                      <a:noFill/>
                    </a:lnB>
                    <a:solidFill>
                      <a:srgbClr val="DDDDDD"/>
                    </a:solidFill>
                  </a:tcPr>
                </a:tc>
              </a:tr>
              <a:tr h="466399">
                <a:tc>
                  <a:txBody>
                    <a:bodyPr/>
                    <a:lstStyle/>
                    <a:p>
                      <a:pPr algn="l" rtl="0"/>
                      <a:r>
                        <a:rPr lang="en-US">
                          <a:solidFill>
                            <a:srgbClr val="000000"/>
                          </a:solidFill>
                        </a:rPr>
                        <a:t> Bupivacaine[50]</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0.25</a:t>
                      </a:r>
                    </a:p>
                  </a:txBody>
                  <a:tcPr marL="0" marR="0" marT="0" marB="0" anchor="ctr">
                    <a:lnL>
                      <a:noFill/>
                    </a:lnL>
                    <a:lnR>
                      <a:noFill/>
                    </a:lnR>
                    <a:lnT>
                      <a:noFill/>
                    </a:lnT>
                    <a:lnB>
                      <a:noFill/>
                    </a:lnB>
                    <a:solidFill>
                      <a:srgbClr val="EEEEEE"/>
                    </a:solidFill>
                  </a:tcPr>
                </a:tc>
                <a:tc>
                  <a:txBody>
                    <a:bodyPr/>
                    <a:lstStyle/>
                    <a:p>
                      <a:pPr algn="l" rtl="0"/>
                      <a:r>
                        <a:rPr lang="en-US">
                          <a:solidFill>
                            <a:srgbClr val="000000"/>
                          </a:solidFill>
                        </a:rPr>
                        <a:t> 2 mg/kg</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12</a:t>
                      </a:r>
                    </a:p>
                  </a:txBody>
                  <a:tcPr marL="0" marR="0" marT="0" marB="0" anchor="ctr">
                    <a:lnL>
                      <a:noFill/>
                    </a:lnL>
                    <a:lnR>
                      <a:noFill/>
                    </a:lnR>
                    <a:lnT>
                      <a:noFill/>
                    </a:lnT>
                    <a:lnB>
                      <a:noFill/>
                    </a:lnB>
                    <a:solidFill>
                      <a:srgbClr val="EEEEEE"/>
                    </a:solidFill>
                  </a:tcPr>
                </a:tc>
                <a:tc>
                  <a:txBody>
                    <a:bodyPr/>
                    <a:lstStyle/>
                    <a:p>
                      <a:pPr algn="l" rtl="0"/>
                      <a:r>
                        <a:rPr lang="ar-EG" dirty="0">
                          <a:solidFill>
                            <a:srgbClr val="000000"/>
                          </a:solidFill>
                        </a:rPr>
                        <a:t> 2553</a:t>
                      </a:r>
                    </a:p>
                  </a:txBody>
                  <a:tcPr marL="0" marR="0" marT="0" marB="0" anchor="ctr">
                    <a:lnL>
                      <a:noFill/>
                    </a:lnL>
                    <a:lnR>
                      <a:noFill/>
                    </a:lnR>
                    <a:lnT>
                      <a:noFill/>
                    </a:lnT>
                    <a:lnB>
                      <a:noFill/>
                    </a:lnB>
                    <a:solidFill>
                      <a:srgbClr val="EEEEEE"/>
                    </a:solidFill>
                  </a:tcPr>
                </a:tc>
              </a:tr>
              <a:tr h="595058">
                <a:tc>
                  <a:txBody>
                    <a:bodyPr/>
                    <a:lstStyle/>
                    <a:p>
                      <a:pPr algn="l" rtl="0"/>
                      <a:r>
                        <a:rPr lang="en-US">
                          <a:solidFill>
                            <a:srgbClr val="000000"/>
                          </a:solidFill>
                        </a:rPr>
                        <a:t> Ropivacaine[51]</a:t>
                      </a:r>
                    </a:p>
                  </a:txBody>
                  <a:tcPr marL="0" marR="0" marT="0" marB="0" anchor="ctr">
                    <a:lnL>
                      <a:noFill/>
                    </a:lnL>
                    <a:lnR>
                      <a:noFill/>
                    </a:lnR>
                    <a:lnT>
                      <a:noFill/>
                    </a:lnT>
                    <a:lnB>
                      <a:noFill/>
                    </a:lnB>
                    <a:solidFill>
                      <a:srgbClr val="DDDDDD"/>
                    </a:solidFill>
                  </a:tcPr>
                </a:tc>
                <a:tc>
                  <a:txBody>
                    <a:bodyPr/>
                    <a:lstStyle/>
                    <a:p>
                      <a:pPr algn="l" rtl="0"/>
                      <a:r>
                        <a:rPr lang="ar-EG">
                          <a:solidFill>
                            <a:srgbClr val="000000"/>
                          </a:solidFill>
                        </a:rPr>
                        <a:t> 0.2</a:t>
                      </a:r>
                    </a:p>
                  </a:txBody>
                  <a:tcPr marL="0" marR="0" marT="0" marB="0" anchor="ctr">
                    <a:lnL>
                      <a:noFill/>
                    </a:lnL>
                    <a:lnR>
                      <a:noFill/>
                    </a:lnR>
                    <a:lnT>
                      <a:noFill/>
                    </a:lnT>
                    <a:lnB>
                      <a:noFill/>
                    </a:lnB>
                    <a:solidFill>
                      <a:srgbClr val="DDDDDD"/>
                    </a:solidFill>
                  </a:tcPr>
                </a:tc>
                <a:tc>
                  <a:txBody>
                    <a:bodyPr/>
                    <a:lstStyle/>
                    <a:p>
                      <a:pPr algn="l" rtl="0"/>
                      <a:r>
                        <a:rPr lang="en-US">
                          <a:solidFill>
                            <a:srgbClr val="000000"/>
                          </a:solidFill>
                        </a:rPr>
                        <a:t> 0.7 mg/kg</a:t>
                      </a:r>
                    </a:p>
                  </a:txBody>
                  <a:tcPr marL="0" marR="0" marT="0" marB="0" anchor="ctr">
                    <a:lnL>
                      <a:noFill/>
                    </a:lnL>
                    <a:lnR>
                      <a:noFill/>
                    </a:lnR>
                    <a:lnT>
                      <a:noFill/>
                    </a:lnT>
                    <a:lnB>
                      <a:noFill/>
                    </a:lnB>
                    <a:solidFill>
                      <a:srgbClr val="DDDDDD"/>
                    </a:solidFill>
                  </a:tcPr>
                </a:tc>
                <a:tc>
                  <a:txBody>
                    <a:bodyPr/>
                    <a:lstStyle/>
                    <a:p>
                      <a:pPr algn="l" rtl="0"/>
                      <a:r>
                        <a:rPr lang="ar-EG" dirty="0">
                          <a:solidFill>
                            <a:srgbClr val="000000"/>
                          </a:solidFill>
                        </a:rPr>
                        <a:t> 11.7</a:t>
                      </a:r>
                    </a:p>
                  </a:txBody>
                  <a:tcPr marL="0" marR="0" marT="0" marB="0" anchor="ctr">
                    <a:lnL>
                      <a:noFill/>
                    </a:lnL>
                    <a:lnR>
                      <a:noFill/>
                    </a:lnR>
                    <a:lnT>
                      <a:noFill/>
                    </a:lnT>
                    <a:lnB>
                      <a:noFill/>
                    </a:lnB>
                    <a:solidFill>
                      <a:srgbClr val="DDDDDD"/>
                    </a:solidFill>
                  </a:tcPr>
                </a:tc>
                <a:tc>
                  <a:txBody>
                    <a:bodyPr/>
                    <a:lstStyle/>
                    <a:p>
                      <a:pPr algn="l" rtl="0"/>
                      <a:r>
                        <a:rPr lang="ar-EG" dirty="0">
                          <a:solidFill>
                            <a:srgbClr val="000000"/>
                          </a:solidFill>
                        </a:rPr>
                        <a:t> 491</a:t>
                      </a:r>
                    </a:p>
                  </a:txBody>
                  <a:tcPr marL="0" marR="0" marT="0" marB="0" anchor="ctr">
                    <a:lnL>
                      <a:noFill/>
                    </a:lnL>
                    <a:lnR>
                      <a:noFill/>
                    </a:lnR>
                    <a:lnT>
                      <a:noFill/>
                    </a:lnT>
                    <a:lnB>
                      <a:noFill/>
                    </a:lnB>
                    <a:solidFill>
                      <a:srgbClr val="DDDDDD"/>
                    </a:solidFill>
                  </a:tcPr>
                </a:tc>
              </a:tr>
              <a:tr h="595058">
                <a:tc>
                  <a:txBody>
                    <a:bodyPr/>
                    <a:lstStyle/>
                    <a:p>
                      <a:pPr algn="l" rtl="0"/>
                      <a:r>
                        <a:rPr lang="en-US">
                          <a:solidFill>
                            <a:srgbClr val="000000"/>
                          </a:solidFill>
                        </a:rPr>
                        <a:t> Bupivacaine[51]</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0.25</a:t>
                      </a:r>
                    </a:p>
                  </a:txBody>
                  <a:tcPr marL="0" marR="0" marT="0" marB="0" anchor="ctr">
                    <a:lnL>
                      <a:noFill/>
                    </a:lnL>
                    <a:lnR>
                      <a:noFill/>
                    </a:lnR>
                    <a:lnT>
                      <a:noFill/>
                    </a:lnT>
                    <a:lnB>
                      <a:noFill/>
                    </a:lnB>
                    <a:solidFill>
                      <a:srgbClr val="EEEEEE"/>
                    </a:solidFill>
                  </a:tcPr>
                </a:tc>
                <a:tc>
                  <a:txBody>
                    <a:bodyPr/>
                    <a:lstStyle/>
                    <a:p>
                      <a:pPr algn="l" rtl="0"/>
                      <a:r>
                        <a:rPr lang="en-US">
                          <a:solidFill>
                            <a:srgbClr val="000000"/>
                          </a:solidFill>
                        </a:rPr>
                        <a:t> 0.7 mg/kg</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13.1</a:t>
                      </a:r>
                    </a:p>
                  </a:txBody>
                  <a:tcPr marL="0" marR="0" marT="0" marB="0" anchor="ctr">
                    <a:lnL>
                      <a:noFill/>
                    </a:lnL>
                    <a:lnR>
                      <a:noFill/>
                    </a:lnR>
                    <a:lnT>
                      <a:noFill/>
                    </a:lnT>
                    <a:lnB>
                      <a:noFill/>
                    </a:lnB>
                    <a:solidFill>
                      <a:srgbClr val="EEEEEE"/>
                    </a:solidFill>
                  </a:tcPr>
                </a:tc>
                <a:tc>
                  <a:txBody>
                    <a:bodyPr/>
                    <a:lstStyle/>
                    <a:p>
                      <a:pPr algn="l" rtl="0"/>
                      <a:r>
                        <a:rPr lang="ar-EG" dirty="0">
                          <a:solidFill>
                            <a:srgbClr val="000000"/>
                          </a:solidFill>
                        </a:rPr>
                        <a:t> 457</a:t>
                      </a:r>
                    </a:p>
                  </a:txBody>
                  <a:tcPr marL="0" marR="0" marT="0" marB="0" anchor="ctr">
                    <a:lnL>
                      <a:noFill/>
                    </a:lnL>
                    <a:lnR>
                      <a:noFill/>
                    </a:lnR>
                    <a:lnT>
                      <a:noFill/>
                    </a:lnT>
                    <a:lnB>
                      <a:noFill/>
                    </a:lnB>
                    <a:solidFill>
                      <a:srgbClr val="EEEEEE"/>
                    </a:solidFill>
                  </a:tcPr>
                </a:tc>
              </a:tr>
              <a:tr h="532229">
                <a:tc>
                  <a:txBody>
                    <a:bodyPr/>
                    <a:lstStyle/>
                    <a:p>
                      <a:pPr algn="l" rtl="0"/>
                      <a:r>
                        <a:rPr lang="en-US">
                          <a:solidFill>
                            <a:srgbClr val="000000"/>
                          </a:solidFill>
                        </a:rPr>
                        <a:t> Ropivacaine[52]</a:t>
                      </a:r>
                    </a:p>
                  </a:txBody>
                  <a:tcPr marL="0" marR="0" marT="0" marB="0" anchor="ctr">
                    <a:lnL>
                      <a:noFill/>
                    </a:lnL>
                    <a:lnR>
                      <a:noFill/>
                    </a:lnR>
                    <a:lnT>
                      <a:noFill/>
                    </a:lnT>
                    <a:lnB>
                      <a:noFill/>
                    </a:lnB>
                    <a:solidFill>
                      <a:srgbClr val="DDDDDD"/>
                    </a:solidFill>
                  </a:tcPr>
                </a:tc>
                <a:tc>
                  <a:txBody>
                    <a:bodyPr/>
                    <a:lstStyle/>
                    <a:p>
                      <a:pPr algn="l" rtl="0"/>
                      <a:r>
                        <a:rPr lang="ar-EG">
                          <a:solidFill>
                            <a:srgbClr val="000000"/>
                          </a:solidFill>
                        </a:rPr>
                        <a:t> 0.2</a:t>
                      </a:r>
                    </a:p>
                  </a:txBody>
                  <a:tcPr marL="0" marR="0" marT="0" marB="0" anchor="ctr">
                    <a:lnL>
                      <a:noFill/>
                    </a:lnL>
                    <a:lnR>
                      <a:noFill/>
                    </a:lnR>
                    <a:lnT>
                      <a:noFill/>
                    </a:lnT>
                    <a:lnB>
                      <a:noFill/>
                    </a:lnB>
                    <a:solidFill>
                      <a:srgbClr val="DDDDDD"/>
                    </a:solidFill>
                  </a:tcPr>
                </a:tc>
                <a:tc>
                  <a:txBody>
                    <a:bodyPr/>
                    <a:lstStyle/>
                    <a:p>
                      <a:pPr algn="l" rtl="0"/>
                      <a:r>
                        <a:rPr lang="en-US">
                          <a:solidFill>
                            <a:srgbClr val="000000"/>
                          </a:solidFill>
                        </a:rPr>
                        <a:t> 1 mg/kg</a:t>
                      </a:r>
                    </a:p>
                  </a:txBody>
                  <a:tcPr marL="0" marR="0" marT="0" marB="0" anchor="ctr">
                    <a:lnL>
                      <a:noFill/>
                    </a:lnL>
                    <a:lnR>
                      <a:noFill/>
                    </a:lnR>
                    <a:lnT>
                      <a:noFill/>
                    </a:lnT>
                    <a:lnB>
                      <a:noFill/>
                    </a:lnB>
                    <a:solidFill>
                      <a:srgbClr val="DDDDDD"/>
                    </a:solidFill>
                  </a:tcPr>
                </a:tc>
                <a:tc>
                  <a:txBody>
                    <a:bodyPr/>
                    <a:lstStyle/>
                    <a:p>
                      <a:pPr algn="l" rtl="0"/>
                      <a:r>
                        <a:rPr lang="ar-EG">
                          <a:solidFill>
                            <a:srgbClr val="000000"/>
                          </a:solidFill>
                        </a:rPr>
                        <a:t> 8.4</a:t>
                      </a:r>
                    </a:p>
                  </a:txBody>
                  <a:tcPr marL="0" marR="0" marT="0" marB="0" anchor="ctr">
                    <a:lnL>
                      <a:noFill/>
                    </a:lnL>
                    <a:lnR>
                      <a:noFill/>
                    </a:lnR>
                    <a:lnT>
                      <a:noFill/>
                    </a:lnT>
                    <a:lnB>
                      <a:noFill/>
                    </a:lnB>
                    <a:solidFill>
                      <a:srgbClr val="DDDDDD"/>
                    </a:solidFill>
                  </a:tcPr>
                </a:tc>
                <a:tc>
                  <a:txBody>
                    <a:bodyPr/>
                    <a:lstStyle/>
                    <a:p>
                      <a:pPr algn="l" rtl="0"/>
                      <a:r>
                        <a:rPr lang="en-US" dirty="0">
                          <a:solidFill>
                            <a:srgbClr val="000000"/>
                          </a:solidFill>
                        </a:rPr>
                        <a:t> Not available</a:t>
                      </a:r>
                    </a:p>
                  </a:txBody>
                  <a:tcPr marL="0" marR="0" marT="0" marB="0" anchor="ctr">
                    <a:lnL>
                      <a:noFill/>
                    </a:lnL>
                    <a:lnR>
                      <a:noFill/>
                    </a:lnR>
                    <a:lnT>
                      <a:noFill/>
                    </a:lnT>
                    <a:lnB>
                      <a:noFill/>
                    </a:lnB>
                    <a:solidFill>
                      <a:srgbClr val="DDDDDD"/>
                    </a:solidFill>
                  </a:tcPr>
                </a:tc>
              </a:tr>
              <a:tr h="1190115">
                <a:tc>
                  <a:txBody>
                    <a:bodyPr/>
                    <a:lstStyle/>
                    <a:p>
                      <a:pPr algn="l" rtl="0"/>
                      <a:r>
                        <a:rPr lang="en-US">
                          <a:solidFill>
                            <a:srgbClr val="000000"/>
                          </a:solidFill>
                        </a:rPr>
                        <a:t> Levobupivacaine[52]</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0.25</a:t>
                      </a:r>
                    </a:p>
                  </a:txBody>
                  <a:tcPr marL="0" marR="0" marT="0" marB="0" anchor="ctr">
                    <a:lnL>
                      <a:noFill/>
                    </a:lnL>
                    <a:lnR>
                      <a:noFill/>
                    </a:lnR>
                    <a:lnT>
                      <a:noFill/>
                    </a:lnT>
                    <a:lnB>
                      <a:noFill/>
                    </a:lnB>
                    <a:solidFill>
                      <a:srgbClr val="EEEEEE"/>
                    </a:solidFill>
                  </a:tcPr>
                </a:tc>
                <a:tc>
                  <a:txBody>
                    <a:bodyPr/>
                    <a:lstStyle/>
                    <a:p>
                      <a:pPr algn="l" rtl="0"/>
                      <a:r>
                        <a:rPr lang="en-US">
                          <a:solidFill>
                            <a:srgbClr val="000000"/>
                          </a:solidFill>
                        </a:rPr>
                        <a:t> 1 mg/kg</a:t>
                      </a:r>
                    </a:p>
                  </a:txBody>
                  <a:tcPr marL="0" marR="0" marT="0" marB="0" anchor="ctr">
                    <a:lnL>
                      <a:noFill/>
                    </a:lnL>
                    <a:lnR>
                      <a:noFill/>
                    </a:lnR>
                    <a:lnT>
                      <a:noFill/>
                    </a:lnT>
                    <a:lnB>
                      <a:noFill/>
                    </a:lnB>
                    <a:solidFill>
                      <a:srgbClr val="EEEEEE"/>
                    </a:solidFill>
                  </a:tcPr>
                </a:tc>
                <a:tc>
                  <a:txBody>
                    <a:bodyPr/>
                    <a:lstStyle/>
                    <a:p>
                      <a:pPr algn="l" rtl="0"/>
                      <a:r>
                        <a:rPr lang="ar-EG">
                          <a:solidFill>
                            <a:srgbClr val="000000"/>
                          </a:solidFill>
                        </a:rPr>
                        <a:t> 8.8</a:t>
                      </a:r>
                    </a:p>
                  </a:txBody>
                  <a:tcPr marL="0" marR="0" marT="0" marB="0" anchor="ctr">
                    <a:lnL>
                      <a:noFill/>
                    </a:lnL>
                    <a:lnR>
                      <a:noFill/>
                    </a:lnR>
                    <a:lnT>
                      <a:noFill/>
                    </a:lnT>
                    <a:lnB>
                      <a:noFill/>
                    </a:lnB>
                    <a:solidFill>
                      <a:srgbClr val="EEEEEE"/>
                    </a:solidFill>
                  </a:tcPr>
                </a:tc>
                <a:tc>
                  <a:txBody>
                    <a:bodyPr/>
                    <a:lstStyle/>
                    <a:p>
                      <a:pPr algn="l" rtl="0"/>
                      <a:r>
                        <a:rPr lang="en-US" dirty="0">
                          <a:solidFill>
                            <a:srgbClr val="000000"/>
                          </a:solidFill>
                        </a:rPr>
                        <a:t> Not available</a:t>
                      </a:r>
                    </a:p>
                  </a:txBody>
                  <a:tcPr marL="0" marR="0" marT="0" marB="0" anchor="ctr">
                    <a:lnL>
                      <a:noFill/>
                    </a:lnL>
                    <a:lnR>
                      <a:noFill/>
                    </a:lnR>
                    <a:lnT>
                      <a:noFill/>
                    </a:lnT>
                    <a:lnB>
                      <a:noFill/>
                    </a:lnB>
                    <a:solidFill>
                      <a:srgbClr val="EEEEEE"/>
                    </a:solidFill>
                  </a:tcPr>
                </a:tc>
              </a:tr>
              <a:tr h="532229">
                <a:tc>
                  <a:txBody>
                    <a:bodyPr/>
                    <a:lstStyle/>
                    <a:p>
                      <a:pPr algn="l" rtl="0"/>
                      <a:r>
                        <a:rPr lang="en-US">
                          <a:solidFill>
                            <a:srgbClr val="000000"/>
                          </a:solidFill>
                        </a:rPr>
                        <a:t> Bupivacaine[52]</a:t>
                      </a:r>
                    </a:p>
                  </a:txBody>
                  <a:tcPr marL="0" marR="0" marT="0" marB="0" anchor="ctr">
                    <a:lnL>
                      <a:noFill/>
                    </a:lnL>
                    <a:lnR>
                      <a:noFill/>
                    </a:lnR>
                    <a:lnT>
                      <a:noFill/>
                    </a:lnT>
                    <a:lnB>
                      <a:noFill/>
                    </a:lnB>
                    <a:solidFill>
                      <a:srgbClr val="DDDDDD"/>
                    </a:solidFill>
                  </a:tcPr>
                </a:tc>
                <a:tc>
                  <a:txBody>
                    <a:bodyPr/>
                    <a:lstStyle/>
                    <a:p>
                      <a:pPr algn="l" rtl="0"/>
                      <a:r>
                        <a:rPr lang="ar-EG">
                          <a:solidFill>
                            <a:srgbClr val="000000"/>
                          </a:solidFill>
                        </a:rPr>
                        <a:t> 0.25</a:t>
                      </a:r>
                    </a:p>
                  </a:txBody>
                  <a:tcPr marL="0" marR="0" marT="0" marB="0" anchor="ctr">
                    <a:lnL>
                      <a:noFill/>
                    </a:lnL>
                    <a:lnT>
                      <a:noFill/>
                    </a:lnT>
                  </a:tcPr>
                </a:tc>
                <a:tc>
                  <a:txBody>
                    <a:bodyPr/>
                    <a:lstStyle/>
                    <a:p>
                      <a:pPr algn="l" rtl="0"/>
                      <a:r>
                        <a:rPr lang="en-US">
                          <a:solidFill>
                            <a:srgbClr val="000000"/>
                          </a:solidFill>
                        </a:rPr>
                        <a:t> 1 mg/kg</a:t>
                      </a:r>
                    </a:p>
                  </a:txBody>
                  <a:tcPr marL="0" marR="0" marT="0" marB="0" anchor="ctr">
                    <a:lnT>
                      <a:noFill/>
                    </a:lnT>
                  </a:tcPr>
                </a:tc>
                <a:tc>
                  <a:txBody>
                    <a:bodyPr/>
                    <a:lstStyle/>
                    <a:p>
                      <a:pPr algn="l" rtl="0"/>
                      <a:r>
                        <a:rPr lang="ar-EG">
                          <a:solidFill>
                            <a:srgbClr val="000000"/>
                          </a:solidFill>
                        </a:rPr>
                        <a:t> 8.8</a:t>
                      </a:r>
                    </a:p>
                  </a:txBody>
                  <a:tcPr marL="0" marR="0" marT="0" marB="0" anchor="ctr">
                    <a:lnT>
                      <a:noFill/>
                    </a:lnT>
                  </a:tcPr>
                </a:tc>
                <a:tc>
                  <a:txBody>
                    <a:bodyPr/>
                    <a:lstStyle/>
                    <a:p>
                      <a:pPr algn="l" rtl="0"/>
                      <a:r>
                        <a:rPr lang="en-US" dirty="0">
                          <a:solidFill>
                            <a:srgbClr val="000000"/>
                          </a:solidFill>
                        </a:rPr>
                        <a:t> Not available</a:t>
                      </a:r>
                    </a:p>
                  </a:txBody>
                  <a:tcPr marL="0" marR="0" marT="0" marB="0" anchor="ctr">
                    <a:lnT>
                      <a:noFill/>
                    </a:lnT>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500042"/>
            <a:ext cx="8929718" cy="5663089"/>
          </a:xfrm>
          <a:prstGeom prst="rect">
            <a:avLst/>
          </a:prstGeom>
        </p:spPr>
        <p:txBody>
          <a:bodyPr wrap="square">
            <a:spAutoFit/>
          </a:bodyPr>
          <a:lstStyle/>
          <a:p>
            <a:pPr algn="l" rtl="0"/>
            <a:r>
              <a:rPr lang="en-US" sz="2800" b="1" i="1" u="sng" dirty="0" smtClean="0"/>
              <a:t>Spread of the Local Anesthetic Solutions</a:t>
            </a:r>
          </a:p>
          <a:p>
            <a:pPr algn="l" rtl="0"/>
            <a:endParaRPr lang="en-US" sz="1000" b="1" i="1" u="sng" dirty="0" smtClean="0">
              <a:solidFill>
                <a:srgbClr val="FF0000"/>
              </a:solidFill>
            </a:endParaRPr>
          </a:p>
          <a:p>
            <a:pPr algn="just" rtl="0"/>
            <a:r>
              <a:rPr lang="en-US" sz="2400" b="1" i="1" dirty="0" smtClean="0"/>
              <a:t>The large capacity of the sacral canal accommodates correspondingly large volumes of solution; significant volumes may be lost through the wide anterior sacral foramina.</a:t>
            </a:r>
          </a:p>
          <a:p>
            <a:pPr algn="just" rtl="0"/>
            <a:endParaRPr lang="en-US" sz="2400" b="1" i="1" dirty="0" smtClean="0"/>
          </a:p>
          <a:p>
            <a:pPr algn="just" rtl="0"/>
            <a:r>
              <a:rPr lang="en-US" sz="2400" b="1" i="1" dirty="0" smtClean="0"/>
              <a:t> Therefore, the caudal dose requirements of local anesthetics are significantly larger to effect the same segmental spread than are the corresponding lumbar doses.</a:t>
            </a:r>
          </a:p>
          <a:p>
            <a:pPr algn="just" rtl="0"/>
            <a:endParaRPr lang="en-US" sz="2400" b="1" i="1" dirty="0" smtClean="0"/>
          </a:p>
          <a:p>
            <a:pPr algn="just" rtl="0"/>
            <a:r>
              <a:rPr lang="en-US" sz="2400" b="1" i="1" dirty="0" smtClean="0"/>
              <a:t> Roughly twice the lumbar epidural local anesthetic dose is needed for caudal blockade to attain similar levels of analgesia and anesthesia, and solutions injected in the caudal space take longer to spread .</a:t>
            </a:r>
          </a:p>
          <a:p>
            <a:pPr algn="just" rtl="0"/>
            <a:endParaRPr lang="en-US" dirty="0" smtClean="0"/>
          </a:p>
          <a:p>
            <a:pPr algn="just" rtl="0"/>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0"/>
            <a:ext cx="9144000" cy="7509748"/>
          </a:xfrm>
          <a:prstGeom prst="rect">
            <a:avLst/>
          </a:prstGeom>
        </p:spPr>
        <p:txBody>
          <a:bodyPr wrap="square">
            <a:spAutoFit/>
          </a:bodyPr>
          <a:lstStyle/>
          <a:p>
            <a:pPr algn="just" rtl="0"/>
            <a:r>
              <a:rPr lang="en-US" sz="2400" b="1" i="1" u="sng" dirty="0" smtClean="0"/>
              <a:t>Pharmacologic Considerations for Caudal Epidural Anesthesia in Children</a:t>
            </a:r>
          </a:p>
          <a:p>
            <a:pPr algn="just" rtl="0"/>
            <a:endParaRPr lang="en-US" sz="800" u="sng" dirty="0" smtClean="0">
              <a:solidFill>
                <a:srgbClr val="FF0000"/>
              </a:solidFill>
            </a:endParaRPr>
          </a:p>
          <a:p>
            <a:pPr algn="just" rtl="0"/>
            <a:r>
              <a:rPr lang="en-US" sz="2000" b="1" dirty="0" smtClean="0">
                <a:cs typeface="+mj-cs"/>
              </a:rPr>
              <a:t>Anesthetic dose requirements are about 0.1 </a:t>
            </a:r>
            <a:r>
              <a:rPr lang="en-US" sz="2000" b="1" dirty="0" err="1" smtClean="0">
                <a:cs typeface="+mj-cs"/>
              </a:rPr>
              <a:t>mL</a:t>
            </a:r>
            <a:r>
              <a:rPr lang="en-US" sz="2000" b="1" dirty="0" smtClean="0">
                <a:cs typeface="+mj-cs"/>
              </a:rPr>
              <a:t>/ segment/year of age for 1% </a:t>
            </a:r>
            <a:r>
              <a:rPr lang="en-US" sz="2000" b="1" dirty="0" err="1" smtClean="0">
                <a:cs typeface="+mj-cs"/>
              </a:rPr>
              <a:t>lidocaine</a:t>
            </a:r>
            <a:r>
              <a:rPr lang="en-US" sz="2000" b="1" dirty="0" smtClean="0">
                <a:cs typeface="+mj-cs"/>
              </a:rPr>
              <a:t> or 0.25% </a:t>
            </a:r>
            <a:r>
              <a:rPr lang="en-US" sz="2000" b="1" dirty="0" err="1" smtClean="0">
                <a:cs typeface="+mj-cs"/>
              </a:rPr>
              <a:t>bupivacaine</a:t>
            </a:r>
            <a:r>
              <a:rPr lang="en-US" sz="2000" b="1" dirty="0" smtClean="0">
                <a:cs typeface="+mj-cs"/>
              </a:rPr>
              <a:t>. The dose may also be calculated based on body weight. </a:t>
            </a:r>
          </a:p>
          <a:p>
            <a:pPr algn="just" rtl="0"/>
            <a:endParaRPr lang="en-US" sz="1000" dirty="0" smtClean="0"/>
          </a:p>
          <a:p>
            <a:pPr algn="just" rtl="0"/>
            <a:r>
              <a:rPr lang="en-US" sz="2000" b="1" dirty="0" smtClean="0"/>
              <a:t>The relationship between age and dose requirements is strictly linear with a high degree of correlation up to 12 years old. </a:t>
            </a:r>
          </a:p>
          <a:p>
            <a:pPr algn="just" rtl="0"/>
            <a:endParaRPr lang="en-US" dirty="0" smtClean="0"/>
          </a:p>
          <a:p>
            <a:pPr algn="just" rtl="0"/>
            <a:r>
              <a:rPr lang="en-US" sz="2000" b="1" u="sng" dirty="0" smtClean="0"/>
              <a:t>Plasma </a:t>
            </a:r>
            <a:r>
              <a:rPr lang="en-US" sz="2000" b="1" u="sng" dirty="0" err="1" smtClean="0"/>
              <a:t>bupivacaine</a:t>
            </a:r>
            <a:r>
              <a:rPr lang="en-US" sz="2000" b="1" u="sng" dirty="0" smtClean="0"/>
              <a:t> concentrations in children receiving caudal block with 0.2% of the local anesthetic (2 mg/kg) were less than equivalent doses administered via </a:t>
            </a:r>
            <a:r>
              <a:rPr lang="en-US" sz="2000" b="1" u="sng" dirty="0" err="1" smtClean="0"/>
              <a:t>ilioinguinal-iliohypogastric</a:t>
            </a:r>
            <a:r>
              <a:rPr lang="en-US" sz="2000" b="1" u="sng" dirty="0" smtClean="0"/>
              <a:t> block for pain control following </a:t>
            </a:r>
            <a:r>
              <a:rPr lang="en-US" sz="2000" b="1" u="sng" dirty="0" err="1" smtClean="0"/>
              <a:t>herniotomy</a:t>
            </a:r>
            <a:r>
              <a:rPr lang="en-US" sz="2000" b="1" u="sng" dirty="0" smtClean="0"/>
              <a:t> or </a:t>
            </a:r>
            <a:r>
              <a:rPr lang="en-US" sz="2000" b="1" u="sng" dirty="0" err="1" smtClean="0"/>
              <a:t>orchidopexy</a:t>
            </a:r>
            <a:r>
              <a:rPr lang="en-US" sz="2000" b="1" u="sng" dirty="0" smtClean="0"/>
              <a:t>.  Additionally, the times to peak plasma concentrations were faster in the peripheral nerve block group, indicating that caudal block is a safe alternative to local infiltration techniques in inguinal surgery.</a:t>
            </a:r>
          </a:p>
          <a:p>
            <a:pPr algn="just" rtl="0"/>
            <a:endParaRPr lang="en-US" sz="2000" b="1" u="sng" dirty="0" smtClean="0"/>
          </a:p>
          <a:p>
            <a:pPr algn="just" rtl="0"/>
            <a:r>
              <a:rPr lang="en-US" sz="2000" b="1" u="sng" dirty="0" smtClean="0"/>
              <a:t>Although caudal block is a mainstay of </a:t>
            </a:r>
            <a:r>
              <a:rPr lang="en-US" sz="2000" b="1" u="sng" dirty="0" err="1" smtClean="0"/>
              <a:t>perioperative</a:t>
            </a:r>
            <a:r>
              <a:rPr lang="en-US" sz="2000" b="1" u="sng" dirty="0" smtClean="0"/>
              <a:t> pain management in pediatric surgery and represents probably 60% of all regional anesthetic techniques in this patient population, not all studies demonstrated a marked benefit of caudal block for postoperative analgesia compared with other modalities</a:t>
            </a:r>
          </a:p>
          <a:p>
            <a:pPr algn="just" rtl="0"/>
            <a:endParaRPr lang="en-US" sz="2000" b="1" u="sng" dirty="0" smtClean="0"/>
          </a:p>
          <a:p>
            <a:pPr algn="just" rtl="0"/>
            <a:endParaRPr lang="en-US" sz="2000" b="1" u="sng" dirty="0" smtClean="0"/>
          </a:p>
          <a:p>
            <a:pPr algn="just" rtl="0"/>
            <a:endParaRPr lang="en-US" sz="2000" b="1" u="sng" dirty="0" smtClean="0"/>
          </a:p>
          <a:p>
            <a:pPr algn="just" rtl="0"/>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42918"/>
            <a:ext cx="9144000" cy="3785652"/>
          </a:xfrm>
          <a:prstGeom prst="rect">
            <a:avLst/>
          </a:prstGeom>
        </p:spPr>
        <p:txBody>
          <a:bodyPr wrap="square">
            <a:spAutoFit/>
          </a:bodyPr>
          <a:lstStyle/>
          <a:p>
            <a:pPr algn="just" rtl="0"/>
            <a:r>
              <a:rPr lang="en-US" sz="2000" b="1" dirty="0" smtClean="0"/>
              <a:t>Caudal epidural block in children may induce significant changes in descending aortic blood flow while maintaining heart rate and mean arterial blood pressure.</a:t>
            </a:r>
          </a:p>
          <a:p>
            <a:pPr algn="just" rtl="0"/>
            <a:endParaRPr lang="en-US" sz="2000" b="1" dirty="0" smtClean="0"/>
          </a:p>
          <a:p>
            <a:pPr algn="just" rtl="0"/>
            <a:endParaRPr lang="en-US" sz="2000" b="1" dirty="0" smtClean="0"/>
          </a:p>
          <a:p>
            <a:pPr algn="just" rtl="0"/>
            <a:r>
              <a:rPr lang="en-US" sz="2000" b="1" dirty="0" smtClean="0"/>
              <a:t> In a study of 10 children age 2 months to 5 years, a </a:t>
            </a:r>
            <a:r>
              <a:rPr lang="en-US" sz="2000" b="1" dirty="0" err="1" smtClean="0"/>
              <a:t>transesophageal</a:t>
            </a:r>
            <a:r>
              <a:rPr lang="en-US" sz="2000" b="1" dirty="0" smtClean="0"/>
              <a:t> Doppler probe was used to calculate hemodynamic variables after the injection of 1 </a:t>
            </a:r>
            <a:r>
              <a:rPr lang="en-US" sz="2000" b="1" dirty="0" err="1" smtClean="0"/>
              <a:t>mL</a:t>
            </a:r>
            <a:r>
              <a:rPr lang="en-US" sz="2000" b="1" dirty="0" smtClean="0"/>
              <a:t>/kg of 0.25% </a:t>
            </a:r>
            <a:r>
              <a:rPr lang="en-US" sz="2000" b="1" dirty="0" err="1" smtClean="0"/>
              <a:t>bupivacaine</a:t>
            </a:r>
            <a:r>
              <a:rPr lang="en-US" sz="2000" b="1" dirty="0" smtClean="0"/>
              <a:t> with epinephrine 5 mcg/</a:t>
            </a:r>
            <a:r>
              <a:rPr lang="en-US" sz="2000" b="1" dirty="0" err="1" smtClean="0"/>
              <a:t>mL.</a:t>
            </a:r>
            <a:r>
              <a:rPr lang="en-US" sz="2000" b="1" dirty="0" smtClean="0"/>
              <a:t> The aortic ejection volume increased, and aortic vascular resistance decreased by about 40%.</a:t>
            </a:r>
          </a:p>
          <a:p>
            <a:pPr algn="just" rtl="0"/>
            <a:endParaRPr lang="en-US" sz="2000" b="1" dirty="0" smtClean="0"/>
          </a:p>
          <a:p>
            <a:pPr algn="just" rtl="0"/>
            <a:endParaRPr lang="en-US" sz="2000" b="1" dirty="0" smtClean="0"/>
          </a:p>
          <a:p>
            <a:pPr algn="just" rtl="0"/>
            <a:r>
              <a:rPr lang="en-US" sz="2000" b="1" dirty="0" smtClean="0"/>
              <a:t>These data suggest that caudal block results in vasodilatation secondary to sympathetic nervous system blockade.</a:t>
            </a:r>
            <a:endParaRPr lang="en-US" sz="2000" b="1" u="sng"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42843" y="214291"/>
          <a:ext cx="8858315" cy="6286542"/>
        </p:xfrm>
        <a:graphic>
          <a:graphicData uri="http://schemas.openxmlformats.org/drawingml/2006/table">
            <a:tbl>
              <a:tblPr/>
              <a:tblGrid>
                <a:gridCol w="1771663"/>
                <a:gridCol w="1771663"/>
                <a:gridCol w="1771663"/>
                <a:gridCol w="1771663"/>
                <a:gridCol w="1771663"/>
              </a:tblGrid>
              <a:tr h="383229">
                <a:tc gridSpan="5">
                  <a:txBody>
                    <a:bodyPr/>
                    <a:lstStyle/>
                    <a:p>
                      <a:pPr algn="just" rtl="0"/>
                      <a:r>
                        <a:rPr lang="en-US" sz="2000" b="1" u="sng" dirty="0">
                          <a:solidFill>
                            <a:srgbClr val="FF0000"/>
                          </a:solidFill>
                        </a:rPr>
                        <a:t>Local Anesthetics Commonly Used for Caudal Anesthesia in </a:t>
                      </a:r>
                      <a:r>
                        <a:rPr lang="en-US" sz="2000" b="1" u="sng" dirty="0" err="1">
                          <a:solidFill>
                            <a:srgbClr val="FF0000"/>
                          </a:solidFill>
                        </a:rPr>
                        <a:t>Adults</a:t>
                      </a:r>
                      <a:r>
                        <a:rPr lang="en-US" sz="2000" b="1" u="sng" baseline="30000" dirty="0" err="1">
                          <a:solidFill>
                            <a:srgbClr val="FF0000"/>
                          </a:solidFill>
                        </a:rPr>
                        <a:t>a,b</a:t>
                      </a:r>
                      <a:endParaRPr lang="en-US" sz="2000" b="1" u="sng" dirty="0">
                        <a:solidFill>
                          <a:srgbClr val="FF0000"/>
                        </a:solidFill>
                      </a:endParaRPr>
                    </a:p>
                  </a:txBody>
                  <a:tcPr marL="0" marR="0" marT="0" marB="0" anchor="ctr">
                    <a:lnL>
                      <a:noFill/>
                    </a:lnL>
                    <a:lnR>
                      <a:noFill/>
                    </a:lnR>
                    <a:lnT w="38100" cap="flat" cmpd="sng" algn="ctr">
                      <a:solidFill>
                        <a:srgbClr val="346DA3"/>
                      </a:solidFill>
                      <a:prstDash val="solid"/>
                      <a:round/>
                      <a:headEnd type="none" w="med" len="med"/>
                      <a:tailEnd type="none" w="med" len="med"/>
                    </a:lnT>
                    <a:lnB>
                      <a:noFill/>
                    </a:lnB>
                    <a:solidFill>
                      <a:srgbClr val="EEEEEE"/>
                    </a:solidFill>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r h="1670748">
                <a:tc>
                  <a:txBody>
                    <a:bodyPr/>
                    <a:lstStyle/>
                    <a:p>
                      <a:pPr algn="l"/>
                      <a:r>
                        <a:rPr lang="en-US" sz="1400" dirty="0">
                          <a:solidFill>
                            <a:srgbClr val="346DA3"/>
                          </a:solidFill>
                        </a:rPr>
                        <a:t> Agent</a:t>
                      </a:r>
                    </a:p>
                  </a:txBody>
                  <a:tcPr marL="0" marR="0" marT="0" marB="0" anchor="ctr">
                    <a:lnL>
                      <a:noFill/>
                    </a:lnL>
                    <a:lnR>
                      <a:noFill/>
                    </a:lnR>
                    <a:lnT>
                      <a:noFill/>
                    </a:lnT>
                    <a:lnB>
                      <a:noFill/>
                    </a:lnB>
                    <a:solidFill>
                      <a:srgbClr val="DDDDDD"/>
                    </a:solidFill>
                  </a:tcPr>
                </a:tc>
                <a:tc>
                  <a:txBody>
                    <a:bodyPr/>
                    <a:lstStyle/>
                    <a:p>
                      <a:pPr algn="l"/>
                      <a:r>
                        <a:rPr lang="en-US" sz="1400">
                          <a:solidFill>
                            <a:srgbClr val="346DA3"/>
                          </a:solidFill>
                        </a:rPr>
                        <a:t> Concentration  (%)</a:t>
                      </a:r>
                    </a:p>
                  </a:txBody>
                  <a:tcPr marL="0" marR="0" marT="0" marB="0" anchor="ctr">
                    <a:lnL>
                      <a:noFill/>
                    </a:lnL>
                    <a:lnR>
                      <a:noFill/>
                    </a:lnR>
                    <a:lnT>
                      <a:noFill/>
                    </a:lnT>
                    <a:lnB>
                      <a:noFill/>
                    </a:lnB>
                    <a:solidFill>
                      <a:srgbClr val="DDDDDD"/>
                    </a:solidFill>
                  </a:tcPr>
                </a:tc>
                <a:tc>
                  <a:txBody>
                    <a:bodyPr/>
                    <a:lstStyle/>
                    <a:p>
                      <a:pPr algn="l"/>
                      <a:r>
                        <a:rPr lang="en-US" sz="1400">
                          <a:solidFill>
                            <a:srgbClr val="346DA3"/>
                          </a:solidFill>
                        </a:rPr>
                        <a:t> Dose  (mg)</a:t>
                      </a:r>
                    </a:p>
                  </a:txBody>
                  <a:tcPr marL="0" marR="0" marT="0" marB="0" anchor="ctr">
                    <a:lnL>
                      <a:noFill/>
                    </a:lnL>
                    <a:lnR>
                      <a:noFill/>
                    </a:lnR>
                    <a:lnT>
                      <a:noFill/>
                    </a:lnT>
                    <a:lnB>
                      <a:noFill/>
                    </a:lnB>
                    <a:solidFill>
                      <a:srgbClr val="DDDDDD"/>
                    </a:solidFill>
                  </a:tcPr>
                </a:tc>
                <a:tc>
                  <a:txBody>
                    <a:bodyPr/>
                    <a:lstStyle/>
                    <a:p>
                      <a:pPr algn="l"/>
                      <a:r>
                        <a:rPr lang="en-US" sz="1400">
                          <a:solidFill>
                            <a:srgbClr val="346DA3"/>
                          </a:solidFill>
                        </a:rPr>
                        <a:t> Sensory Onset  (4-segment spread) (min)</a:t>
                      </a:r>
                    </a:p>
                  </a:txBody>
                  <a:tcPr marL="0" marR="0" marT="0" marB="0" anchor="ctr">
                    <a:lnL>
                      <a:noFill/>
                    </a:lnL>
                    <a:lnR>
                      <a:noFill/>
                    </a:lnR>
                    <a:lnT>
                      <a:noFill/>
                    </a:lnT>
                    <a:lnB>
                      <a:noFill/>
                    </a:lnB>
                    <a:solidFill>
                      <a:srgbClr val="DDDDDD"/>
                    </a:solidFill>
                  </a:tcPr>
                </a:tc>
                <a:tc>
                  <a:txBody>
                    <a:bodyPr/>
                    <a:lstStyle/>
                    <a:p>
                      <a:pPr algn="l"/>
                      <a:r>
                        <a:rPr lang="en-US" sz="1400">
                          <a:solidFill>
                            <a:srgbClr val="346DA3"/>
                          </a:solidFill>
                        </a:rPr>
                        <a:t> Duration (2-segment  regression) (min)</a:t>
                      </a:r>
                    </a:p>
                  </a:txBody>
                  <a:tcPr marL="0" marR="0" marT="0" marB="0" anchor="ctr">
                    <a:lnL>
                      <a:noFill/>
                    </a:lnL>
                    <a:lnR>
                      <a:noFill/>
                    </a:lnR>
                    <a:lnT>
                      <a:noFill/>
                    </a:lnT>
                    <a:lnB>
                      <a:noFill/>
                    </a:lnB>
                    <a:solidFill>
                      <a:srgbClr val="DDDDDD"/>
                    </a:solidFill>
                  </a:tcPr>
                </a:tc>
              </a:tr>
              <a:tr h="445533">
                <a:tc>
                  <a:txBody>
                    <a:bodyPr/>
                    <a:lstStyle/>
                    <a:p>
                      <a:pPr algn="l"/>
                      <a:r>
                        <a:rPr lang="en-US" sz="1400">
                          <a:solidFill>
                            <a:srgbClr val="000000"/>
                          </a:solidFill>
                        </a:rPr>
                        <a:t> Lidocaine</a:t>
                      </a:r>
                    </a:p>
                  </a:txBody>
                  <a:tcPr marL="0" marR="0" marT="0" marB="0" anchor="ctr">
                    <a:lnL>
                      <a:noFill/>
                    </a:lnL>
                    <a:lnR>
                      <a:noFill/>
                    </a:lnR>
                    <a:lnT>
                      <a:noFill/>
                    </a:lnT>
                    <a:lnB>
                      <a:noFill/>
                    </a:lnB>
                    <a:solidFill>
                      <a:srgbClr val="EEEEEE"/>
                    </a:solidFill>
                  </a:tcPr>
                </a:tc>
                <a:tc>
                  <a:txBody>
                    <a:bodyPr/>
                    <a:lstStyle/>
                    <a:p>
                      <a:pPr algn="l"/>
                      <a:r>
                        <a:rPr lang="ar-EG" sz="1400" dirty="0">
                          <a:solidFill>
                            <a:srgbClr val="000000"/>
                          </a:solidFill>
                        </a:rPr>
                        <a:t> 1.5-2</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300-600</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10-20</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90-150</a:t>
                      </a:r>
                    </a:p>
                  </a:txBody>
                  <a:tcPr marL="0" marR="0" marT="0" marB="0" anchor="ctr">
                    <a:lnL>
                      <a:noFill/>
                    </a:lnL>
                    <a:lnR>
                      <a:noFill/>
                    </a:lnR>
                    <a:lnT>
                      <a:noFill/>
                    </a:lnT>
                    <a:lnB>
                      <a:noFill/>
                    </a:lnB>
                    <a:solidFill>
                      <a:srgbClr val="EEEEEE"/>
                    </a:solidFill>
                  </a:tcPr>
                </a:tc>
              </a:tr>
              <a:tr h="668300">
                <a:tc>
                  <a:txBody>
                    <a:bodyPr/>
                    <a:lstStyle/>
                    <a:p>
                      <a:pPr algn="l"/>
                      <a:r>
                        <a:rPr lang="en-US" sz="1400">
                          <a:solidFill>
                            <a:srgbClr val="000000"/>
                          </a:solidFill>
                        </a:rPr>
                        <a:t> Chloroprocaine</a:t>
                      </a:r>
                    </a:p>
                  </a:txBody>
                  <a:tcPr marL="0" marR="0" marT="0" marB="0" anchor="ctr">
                    <a:lnL>
                      <a:noFill/>
                    </a:lnL>
                    <a:lnR>
                      <a:noFill/>
                    </a:lnR>
                    <a:lnT>
                      <a:noFill/>
                    </a:lnT>
                    <a:lnB>
                      <a:noFill/>
                    </a:lnB>
                    <a:solidFill>
                      <a:srgbClr val="DDDDDD"/>
                    </a:solidFill>
                  </a:tcPr>
                </a:tc>
                <a:tc>
                  <a:txBody>
                    <a:bodyPr/>
                    <a:lstStyle/>
                    <a:p>
                      <a:pPr algn="l"/>
                      <a:r>
                        <a:rPr lang="ar-EG" sz="1400" dirty="0">
                          <a:solidFill>
                            <a:srgbClr val="000000"/>
                          </a:solidFill>
                        </a:rPr>
                        <a:t> 2-3</a:t>
                      </a:r>
                    </a:p>
                  </a:txBody>
                  <a:tcPr marL="0" marR="0" marT="0" marB="0" anchor="ctr">
                    <a:lnL>
                      <a:noFill/>
                    </a:lnL>
                    <a:lnR>
                      <a:noFill/>
                    </a:lnR>
                    <a:lnT>
                      <a:noFill/>
                    </a:lnT>
                    <a:lnB>
                      <a:noFill/>
                    </a:lnB>
                    <a:solidFill>
                      <a:srgbClr val="DDDDDD"/>
                    </a:solidFill>
                  </a:tcPr>
                </a:tc>
                <a:tc>
                  <a:txBody>
                    <a:bodyPr/>
                    <a:lstStyle/>
                    <a:p>
                      <a:pPr algn="l"/>
                      <a:r>
                        <a:rPr lang="ar-EG" sz="1400" dirty="0">
                          <a:solidFill>
                            <a:srgbClr val="000000"/>
                          </a:solidFill>
                        </a:rPr>
                        <a:t> 400-900</a:t>
                      </a:r>
                    </a:p>
                  </a:txBody>
                  <a:tcPr marL="0" marR="0" marT="0" marB="0" anchor="ctr">
                    <a:lnL>
                      <a:noFill/>
                    </a:lnL>
                    <a:lnR>
                      <a:noFill/>
                    </a:lnR>
                    <a:lnT>
                      <a:noFill/>
                    </a:lnT>
                    <a:lnB>
                      <a:noFill/>
                    </a:lnB>
                    <a:solidFill>
                      <a:srgbClr val="DDDDDD"/>
                    </a:solidFill>
                  </a:tcPr>
                </a:tc>
                <a:tc>
                  <a:txBody>
                    <a:bodyPr/>
                    <a:lstStyle/>
                    <a:p>
                      <a:pPr algn="l"/>
                      <a:r>
                        <a:rPr lang="ar-EG" sz="1400">
                          <a:solidFill>
                            <a:srgbClr val="000000"/>
                          </a:solidFill>
                        </a:rPr>
                        <a:t> 8-15</a:t>
                      </a:r>
                    </a:p>
                  </a:txBody>
                  <a:tcPr marL="0" marR="0" marT="0" marB="0" anchor="ctr">
                    <a:lnL>
                      <a:noFill/>
                    </a:lnL>
                    <a:lnR>
                      <a:noFill/>
                    </a:lnR>
                    <a:lnT>
                      <a:noFill/>
                    </a:lnT>
                    <a:lnB>
                      <a:noFill/>
                    </a:lnB>
                    <a:solidFill>
                      <a:srgbClr val="DDDDDD"/>
                    </a:solidFill>
                  </a:tcPr>
                </a:tc>
                <a:tc>
                  <a:txBody>
                    <a:bodyPr/>
                    <a:lstStyle/>
                    <a:p>
                      <a:pPr algn="l"/>
                      <a:r>
                        <a:rPr lang="ar-EG" sz="1400">
                          <a:solidFill>
                            <a:srgbClr val="000000"/>
                          </a:solidFill>
                        </a:rPr>
                        <a:t> 45-80</a:t>
                      </a:r>
                    </a:p>
                  </a:txBody>
                  <a:tcPr marL="0" marR="0" marT="0" marB="0" anchor="ctr">
                    <a:lnL>
                      <a:noFill/>
                    </a:lnL>
                    <a:lnR>
                      <a:noFill/>
                    </a:lnR>
                    <a:lnT>
                      <a:noFill/>
                    </a:lnT>
                    <a:lnB>
                      <a:noFill/>
                    </a:lnB>
                    <a:solidFill>
                      <a:srgbClr val="DDDDDD"/>
                    </a:solidFill>
                  </a:tcPr>
                </a:tc>
              </a:tr>
              <a:tr h="668300">
                <a:tc>
                  <a:txBody>
                    <a:bodyPr/>
                    <a:lstStyle/>
                    <a:p>
                      <a:pPr algn="l"/>
                      <a:r>
                        <a:rPr lang="en-US" sz="1400">
                          <a:solidFill>
                            <a:srgbClr val="000000"/>
                          </a:solidFill>
                        </a:rPr>
                        <a:t> Mepivacaine</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2</a:t>
                      </a:r>
                    </a:p>
                  </a:txBody>
                  <a:tcPr marL="0" marR="0" marT="0" marB="0" anchor="ctr">
                    <a:lnL>
                      <a:noFill/>
                    </a:lnL>
                    <a:lnR>
                      <a:noFill/>
                    </a:lnR>
                    <a:lnT>
                      <a:noFill/>
                    </a:lnT>
                    <a:lnB>
                      <a:noFill/>
                    </a:lnB>
                    <a:solidFill>
                      <a:srgbClr val="EEEEEE"/>
                    </a:solidFill>
                  </a:tcPr>
                </a:tc>
                <a:tc>
                  <a:txBody>
                    <a:bodyPr/>
                    <a:lstStyle/>
                    <a:p>
                      <a:pPr algn="l"/>
                      <a:r>
                        <a:rPr lang="ar-EG" sz="1400" dirty="0">
                          <a:solidFill>
                            <a:srgbClr val="000000"/>
                          </a:solidFill>
                        </a:rPr>
                        <a:t> 400-600</a:t>
                      </a:r>
                    </a:p>
                  </a:txBody>
                  <a:tcPr marL="0" marR="0" marT="0" marB="0" anchor="ctr">
                    <a:lnL>
                      <a:noFill/>
                    </a:lnL>
                    <a:lnR>
                      <a:noFill/>
                    </a:lnR>
                    <a:lnT>
                      <a:noFill/>
                    </a:lnT>
                    <a:lnB>
                      <a:noFill/>
                    </a:lnB>
                    <a:solidFill>
                      <a:srgbClr val="EEEEEE"/>
                    </a:solidFill>
                  </a:tcPr>
                </a:tc>
                <a:tc>
                  <a:txBody>
                    <a:bodyPr/>
                    <a:lstStyle/>
                    <a:p>
                      <a:pPr algn="l"/>
                      <a:r>
                        <a:rPr lang="ar-EG" sz="1400" dirty="0">
                          <a:solidFill>
                            <a:srgbClr val="000000"/>
                          </a:solidFill>
                        </a:rPr>
                        <a:t> 10-20</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90-240</a:t>
                      </a:r>
                    </a:p>
                  </a:txBody>
                  <a:tcPr marL="0" marR="0" marT="0" marB="0" anchor="ctr">
                    <a:lnL>
                      <a:noFill/>
                    </a:lnL>
                    <a:lnR>
                      <a:noFill/>
                    </a:lnR>
                    <a:lnT>
                      <a:noFill/>
                    </a:lnT>
                    <a:lnB>
                      <a:noFill/>
                    </a:lnB>
                    <a:solidFill>
                      <a:srgbClr val="EEEEEE"/>
                    </a:solidFill>
                  </a:tcPr>
                </a:tc>
              </a:tr>
              <a:tr h="445533">
                <a:tc>
                  <a:txBody>
                    <a:bodyPr/>
                    <a:lstStyle/>
                    <a:p>
                      <a:pPr algn="l"/>
                      <a:r>
                        <a:rPr lang="en-US" sz="1400">
                          <a:solidFill>
                            <a:srgbClr val="000000"/>
                          </a:solidFill>
                        </a:rPr>
                        <a:t> Ropivacaine</a:t>
                      </a:r>
                    </a:p>
                  </a:txBody>
                  <a:tcPr marL="0" marR="0" marT="0" marB="0" anchor="ctr">
                    <a:lnL>
                      <a:noFill/>
                    </a:lnL>
                    <a:lnR>
                      <a:noFill/>
                    </a:lnR>
                    <a:lnT>
                      <a:noFill/>
                    </a:lnT>
                    <a:lnB>
                      <a:noFill/>
                    </a:lnB>
                    <a:solidFill>
                      <a:srgbClr val="DDDDDD"/>
                    </a:solidFill>
                  </a:tcPr>
                </a:tc>
                <a:tc>
                  <a:txBody>
                    <a:bodyPr/>
                    <a:lstStyle/>
                    <a:p>
                      <a:pPr algn="l"/>
                      <a:r>
                        <a:rPr lang="ar-EG" sz="1400">
                          <a:solidFill>
                            <a:srgbClr val="000000"/>
                          </a:solidFill>
                        </a:rPr>
                        <a:t> 0.75-1</a:t>
                      </a:r>
                    </a:p>
                  </a:txBody>
                  <a:tcPr marL="0" marR="0" marT="0" marB="0" anchor="ctr">
                    <a:lnL>
                      <a:noFill/>
                    </a:lnL>
                    <a:lnR>
                      <a:noFill/>
                    </a:lnR>
                    <a:lnT>
                      <a:noFill/>
                    </a:lnT>
                    <a:lnB>
                      <a:noFill/>
                    </a:lnB>
                    <a:solidFill>
                      <a:srgbClr val="DDDDDD"/>
                    </a:solidFill>
                  </a:tcPr>
                </a:tc>
                <a:tc>
                  <a:txBody>
                    <a:bodyPr/>
                    <a:lstStyle/>
                    <a:p>
                      <a:pPr algn="l"/>
                      <a:r>
                        <a:rPr lang="ar-EG" sz="1400">
                          <a:solidFill>
                            <a:srgbClr val="000000"/>
                          </a:solidFill>
                        </a:rPr>
                        <a:t> 150-300</a:t>
                      </a:r>
                    </a:p>
                  </a:txBody>
                  <a:tcPr marL="0" marR="0" marT="0" marB="0" anchor="ctr">
                    <a:lnL>
                      <a:noFill/>
                    </a:lnL>
                    <a:lnR>
                      <a:noFill/>
                    </a:lnR>
                    <a:lnT>
                      <a:noFill/>
                    </a:lnT>
                    <a:lnB>
                      <a:noFill/>
                    </a:lnB>
                    <a:solidFill>
                      <a:srgbClr val="DDDDDD"/>
                    </a:solidFill>
                  </a:tcPr>
                </a:tc>
                <a:tc>
                  <a:txBody>
                    <a:bodyPr/>
                    <a:lstStyle/>
                    <a:p>
                      <a:pPr algn="l"/>
                      <a:r>
                        <a:rPr lang="ar-EG" sz="1400" dirty="0">
                          <a:solidFill>
                            <a:srgbClr val="000000"/>
                          </a:solidFill>
                        </a:rPr>
                        <a:t> 15-25</a:t>
                      </a:r>
                    </a:p>
                  </a:txBody>
                  <a:tcPr marL="0" marR="0" marT="0" marB="0" anchor="ctr">
                    <a:lnL>
                      <a:noFill/>
                    </a:lnL>
                    <a:lnR>
                      <a:noFill/>
                    </a:lnR>
                    <a:lnT>
                      <a:noFill/>
                    </a:lnT>
                    <a:lnB>
                      <a:noFill/>
                    </a:lnB>
                    <a:solidFill>
                      <a:srgbClr val="DDDDDD"/>
                    </a:solidFill>
                  </a:tcPr>
                </a:tc>
                <a:tc>
                  <a:txBody>
                    <a:bodyPr/>
                    <a:lstStyle/>
                    <a:p>
                      <a:pPr algn="l"/>
                      <a:r>
                        <a:rPr lang="ar-EG" sz="1400">
                          <a:solidFill>
                            <a:srgbClr val="000000"/>
                          </a:solidFill>
                        </a:rPr>
                        <a:t> 120-210</a:t>
                      </a:r>
                    </a:p>
                  </a:txBody>
                  <a:tcPr marL="0" marR="0" marT="0" marB="0" anchor="ctr">
                    <a:lnL>
                      <a:noFill/>
                    </a:lnL>
                    <a:lnR>
                      <a:noFill/>
                    </a:lnR>
                    <a:lnT>
                      <a:noFill/>
                    </a:lnT>
                    <a:lnB>
                      <a:noFill/>
                    </a:lnB>
                    <a:solidFill>
                      <a:srgbClr val="DDDDDD"/>
                    </a:solidFill>
                  </a:tcPr>
                </a:tc>
              </a:tr>
              <a:tr h="1336599">
                <a:tc>
                  <a:txBody>
                    <a:bodyPr/>
                    <a:lstStyle/>
                    <a:p>
                      <a:pPr algn="l"/>
                      <a:r>
                        <a:rPr lang="en-US" sz="1400">
                          <a:solidFill>
                            <a:srgbClr val="000000"/>
                          </a:solidFill>
                        </a:rPr>
                        <a:t> Bupivacaine/</a:t>
                      </a:r>
                      <a:br>
                        <a:rPr lang="en-US" sz="1400">
                          <a:solidFill>
                            <a:srgbClr val="000000"/>
                          </a:solidFill>
                        </a:rPr>
                      </a:br>
                      <a:r>
                        <a:rPr lang="en-US" sz="1400">
                          <a:solidFill>
                            <a:srgbClr val="000000"/>
                          </a:solidFill>
                        </a:rPr>
                        <a:t> Levobupivacaine</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0.5-0.75</a:t>
                      </a:r>
                    </a:p>
                  </a:txBody>
                  <a:tcPr marL="0" marR="0" marT="0" marB="0" anchor="ctr">
                    <a:lnL>
                      <a:noFill/>
                    </a:lnL>
                    <a:lnR>
                      <a:noFill/>
                    </a:lnR>
                    <a:lnT>
                      <a:noFill/>
                    </a:lnT>
                    <a:lnB>
                      <a:noFill/>
                    </a:lnB>
                    <a:solidFill>
                      <a:srgbClr val="EEEEEE"/>
                    </a:solidFill>
                  </a:tcPr>
                </a:tc>
                <a:tc>
                  <a:txBody>
                    <a:bodyPr/>
                    <a:lstStyle/>
                    <a:p>
                      <a:pPr algn="l"/>
                      <a:r>
                        <a:rPr lang="ar-EG" sz="1400">
                          <a:solidFill>
                            <a:srgbClr val="000000"/>
                          </a:solidFill>
                        </a:rPr>
                        <a:t> 100-225</a:t>
                      </a:r>
                    </a:p>
                  </a:txBody>
                  <a:tcPr marL="0" marR="0" marT="0" marB="0" anchor="ctr">
                    <a:lnL>
                      <a:noFill/>
                    </a:lnL>
                    <a:lnR>
                      <a:noFill/>
                    </a:lnR>
                    <a:lnT>
                      <a:noFill/>
                    </a:lnT>
                    <a:lnB>
                      <a:noFill/>
                    </a:lnB>
                    <a:solidFill>
                      <a:srgbClr val="EEEEEE"/>
                    </a:solidFill>
                  </a:tcPr>
                </a:tc>
                <a:tc>
                  <a:txBody>
                    <a:bodyPr/>
                    <a:lstStyle/>
                    <a:p>
                      <a:pPr algn="l"/>
                      <a:r>
                        <a:rPr lang="ar-EG" sz="1400" dirty="0">
                          <a:solidFill>
                            <a:srgbClr val="000000"/>
                          </a:solidFill>
                        </a:rPr>
                        <a:t> 10-25</a:t>
                      </a:r>
                    </a:p>
                  </a:txBody>
                  <a:tcPr marL="0" marR="0" marT="0" marB="0" anchor="ctr">
                    <a:lnL>
                      <a:noFill/>
                    </a:lnL>
                    <a:lnR>
                      <a:noFill/>
                    </a:lnR>
                    <a:lnT>
                      <a:noFill/>
                    </a:lnT>
                    <a:lnB>
                      <a:noFill/>
                    </a:lnB>
                    <a:solidFill>
                      <a:srgbClr val="EEEEEE"/>
                    </a:solidFill>
                  </a:tcPr>
                </a:tc>
                <a:tc>
                  <a:txBody>
                    <a:bodyPr/>
                    <a:lstStyle/>
                    <a:p>
                      <a:pPr algn="l"/>
                      <a:r>
                        <a:rPr lang="ar-EG" sz="1400" dirty="0">
                          <a:solidFill>
                            <a:srgbClr val="000000"/>
                          </a:solidFill>
                        </a:rPr>
                        <a:t> 180-270</a:t>
                      </a:r>
                    </a:p>
                  </a:txBody>
                  <a:tcPr marL="0" marR="0" marT="0" marB="0" anchor="ctr">
                    <a:lnL>
                      <a:noFill/>
                    </a:lnL>
                    <a:lnR>
                      <a:noFill/>
                    </a:lnR>
                    <a:lnT>
                      <a:noFill/>
                    </a:lnT>
                    <a:lnB>
                      <a:noFill/>
                    </a:lnB>
                    <a:solidFill>
                      <a:srgbClr val="EEEEEE"/>
                    </a:solidFill>
                  </a:tcPr>
                </a:tc>
              </a:tr>
              <a:tr h="668300">
                <a:tc gridSpan="5">
                  <a:txBody>
                    <a:bodyPr/>
                    <a:lstStyle/>
                    <a:p>
                      <a:pPr algn="l"/>
                      <a:r>
                        <a:rPr lang="en-US" sz="1400" i="1" baseline="30000" dirty="0">
                          <a:solidFill>
                            <a:srgbClr val="000000"/>
                          </a:solidFill>
                        </a:rPr>
                        <a:t> </a:t>
                      </a:r>
                      <a:r>
                        <a:rPr lang="en-US" sz="1400" i="1" baseline="30000" dirty="0" err="1">
                          <a:solidFill>
                            <a:srgbClr val="000000"/>
                          </a:solidFill>
                        </a:rPr>
                        <a:t>a</a:t>
                      </a:r>
                      <a:r>
                        <a:rPr lang="en-US" sz="1400" i="1" dirty="0" err="1">
                          <a:solidFill>
                            <a:srgbClr val="000000"/>
                          </a:solidFill>
                        </a:rPr>
                        <a:t>All</a:t>
                      </a:r>
                      <a:r>
                        <a:rPr lang="en-US" sz="1400" i="1" dirty="0">
                          <a:solidFill>
                            <a:srgbClr val="000000"/>
                          </a:solidFill>
                        </a:rPr>
                        <a:t> solutions with epinephrine 1:200,000, except </a:t>
                      </a:r>
                      <a:r>
                        <a:rPr lang="en-US" sz="1400" i="1" dirty="0" err="1">
                          <a:solidFill>
                            <a:srgbClr val="000000"/>
                          </a:solidFill>
                        </a:rPr>
                        <a:t>ropivacaine</a:t>
                      </a:r>
                      <a:r>
                        <a:rPr lang="en-US" sz="1400" i="1" dirty="0">
                          <a:solidFill>
                            <a:srgbClr val="000000"/>
                          </a:solidFill>
                        </a:rPr>
                        <a:t>.</a:t>
                      </a:r>
                      <a:r>
                        <a:rPr lang="en-US" sz="1400" dirty="0">
                          <a:solidFill>
                            <a:srgbClr val="000000"/>
                          </a:solidFill>
                        </a:rPr>
                        <a:t/>
                      </a:r>
                      <a:br>
                        <a:rPr lang="en-US" sz="1400" dirty="0">
                          <a:solidFill>
                            <a:srgbClr val="000000"/>
                          </a:solidFill>
                        </a:rPr>
                      </a:br>
                      <a:r>
                        <a:rPr lang="en-US" sz="1400" i="1" baseline="30000" dirty="0">
                          <a:solidFill>
                            <a:srgbClr val="000000"/>
                          </a:solidFill>
                        </a:rPr>
                        <a:t> </a:t>
                      </a:r>
                      <a:r>
                        <a:rPr lang="en-US" sz="1400" i="1" baseline="30000" dirty="0" err="1">
                          <a:solidFill>
                            <a:srgbClr val="000000"/>
                          </a:solidFill>
                        </a:rPr>
                        <a:t>b</a:t>
                      </a:r>
                      <a:r>
                        <a:rPr lang="en-US" sz="1400" i="1" dirty="0" err="1">
                          <a:solidFill>
                            <a:srgbClr val="000000"/>
                          </a:solidFill>
                        </a:rPr>
                        <a:t>All</a:t>
                      </a:r>
                      <a:r>
                        <a:rPr lang="en-US" sz="1400" i="1" dirty="0">
                          <a:solidFill>
                            <a:srgbClr val="000000"/>
                          </a:solidFill>
                        </a:rPr>
                        <a:t> doses and times approximate.</a:t>
                      </a:r>
                      <a:endParaRPr lang="en-US" sz="1400" dirty="0">
                        <a:solidFill>
                          <a:srgbClr val="000000"/>
                        </a:solidFill>
                      </a:endParaRPr>
                    </a:p>
                  </a:txBody>
                  <a:tcPr marL="0" marR="0" marT="0" marB="0" anchor="ctr">
                    <a:lnL>
                      <a:noFill/>
                    </a:lnL>
                    <a:lnR>
                      <a:noFill/>
                    </a:lnR>
                    <a:lnT>
                      <a:noFill/>
                    </a:lnT>
                    <a:lnB>
                      <a:noFill/>
                    </a:lnB>
                    <a:solidFill>
                      <a:srgbClr val="DDDDDD"/>
                    </a:solidFill>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c hMerge="1">
                  <a:txBody>
                    <a:bodyPr/>
                    <a:lstStyle/>
                    <a:p>
                      <a:pPr rtl="1"/>
                      <a:endParaRPr lang="ar-EG"/>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571480"/>
            <a:ext cx="8215370" cy="4893647"/>
          </a:xfrm>
          <a:prstGeom prst="rect">
            <a:avLst/>
          </a:prstGeom>
        </p:spPr>
        <p:txBody>
          <a:bodyPr wrap="square">
            <a:spAutoFit/>
          </a:bodyPr>
          <a:lstStyle/>
          <a:p>
            <a:pPr algn="just" rtl="0"/>
            <a:r>
              <a:rPr lang="en-US" sz="2400" b="1" dirty="0" smtClean="0"/>
              <a:t> </a:t>
            </a:r>
            <a:r>
              <a:rPr lang="en-US" sz="2400" b="1" dirty="0" err="1" smtClean="0"/>
              <a:t>Bromage</a:t>
            </a:r>
            <a:r>
              <a:rPr lang="en-US" sz="2400" b="1" dirty="0" smtClean="0"/>
              <a:t> noted that age is not correlated with caudal segmental spread in adults and the upper level of analgesia resulting from 20-mL doses of local anesthetic solution varies widely between S2 and T8. </a:t>
            </a:r>
          </a:p>
          <a:p>
            <a:pPr algn="just" rtl="0"/>
            <a:endParaRPr lang="en-US" sz="2400" b="1" dirty="0" smtClean="0"/>
          </a:p>
          <a:p>
            <a:pPr algn="just" rtl="0"/>
            <a:r>
              <a:rPr lang="en-US" sz="2400" b="1" dirty="0" smtClean="0"/>
              <a:t>This unpredictability limits the usefulness of applying caudal anesthesia for surgical procedures that require </a:t>
            </a:r>
            <a:r>
              <a:rPr lang="en-US" sz="2400" b="1" dirty="0" err="1" smtClean="0"/>
              <a:t>cephalad</a:t>
            </a:r>
            <a:r>
              <a:rPr lang="en-US" sz="2400" b="1" dirty="0" smtClean="0"/>
              <a:t> analgesia levels above the pelvic level or the umbilicus.</a:t>
            </a:r>
          </a:p>
          <a:p>
            <a:pPr algn="just" rtl="0"/>
            <a:endParaRPr lang="en-US" sz="2400" b="1" dirty="0" smtClean="0"/>
          </a:p>
          <a:p>
            <a:pPr algn="just" rtl="0"/>
            <a:r>
              <a:rPr lang="en-US" sz="2400" b="1" dirty="0" smtClean="0"/>
              <a:t> A recent study reconfirmed </a:t>
            </a:r>
            <a:r>
              <a:rPr lang="en-US" sz="2400" b="1" dirty="0" err="1" smtClean="0"/>
              <a:t>Bromage's</a:t>
            </a:r>
            <a:r>
              <a:rPr lang="en-US" sz="2400" b="1" dirty="0" smtClean="0"/>
              <a:t> findings. In 172 women undergoing minor gynecologic surgery using caudal anesthesia with 20 </a:t>
            </a:r>
            <a:r>
              <a:rPr lang="en-US" sz="2400" b="1" dirty="0" err="1" smtClean="0"/>
              <a:t>mL</a:t>
            </a:r>
            <a:r>
              <a:rPr lang="en-US" sz="2400" b="1" dirty="0" smtClean="0"/>
              <a:t> of 1.5% </a:t>
            </a:r>
            <a:r>
              <a:rPr lang="en-US" sz="2400" b="1" dirty="0" err="1" smtClean="0"/>
              <a:t>lidocaine</a:t>
            </a:r>
            <a:r>
              <a:rPr lang="en-US" sz="2400" b="1" dirty="0" smtClean="0"/>
              <a:t>, the highest sensory dermatome level reached was below T10.</a:t>
            </a:r>
            <a:endParaRPr lang="ar-EG"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7158" y="357166"/>
            <a:ext cx="8643998" cy="2400657"/>
          </a:xfrm>
          <a:prstGeom prst="rect">
            <a:avLst/>
          </a:prstGeom>
        </p:spPr>
        <p:txBody>
          <a:bodyPr wrap="square">
            <a:spAutoFit/>
          </a:bodyPr>
          <a:lstStyle/>
          <a:p>
            <a:pPr algn="just" rtl="0"/>
            <a:r>
              <a:rPr lang="en-US" sz="2400" b="1" dirty="0" smtClean="0">
                <a:cs typeface="+mj-cs"/>
              </a:rPr>
              <a:t>Caudal anesthesia was first described at the turn of last century by two French physicians, </a:t>
            </a:r>
            <a:r>
              <a:rPr lang="en-US" sz="2400" b="1" dirty="0" err="1" smtClean="0">
                <a:cs typeface="+mj-cs"/>
              </a:rPr>
              <a:t>Fernand</a:t>
            </a:r>
            <a:r>
              <a:rPr lang="en-US" sz="2400" b="1" dirty="0" smtClean="0">
                <a:cs typeface="+mj-cs"/>
              </a:rPr>
              <a:t> </a:t>
            </a:r>
            <a:r>
              <a:rPr lang="en-US" sz="2400" b="1" dirty="0" err="1" smtClean="0">
                <a:cs typeface="+mj-cs"/>
              </a:rPr>
              <a:t>Cathelin</a:t>
            </a:r>
            <a:r>
              <a:rPr lang="en-US" sz="2400" b="1" dirty="0" smtClean="0">
                <a:cs typeface="+mj-cs"/>
              </a:rPr>
              <a:t> and Jean-</a:t>
            </a:r>
            <a:r>
              <a:rPr lang="en-US" sz="2400" b="1" dirty="0" err="1" smtClean="0">
                <a:cs typeface="+mj-cs"/>
              </a:rPr>
              <a:t>Anthanase</a:t>
            </a:r>
            <a:r>
              <a:rPr lang="en-US" sz="2400" b="1" dirty="0" smtClean="0">
                <a:cs typeface="+mj-cs"/>
              </a:rPr>
              <a:t> </a:t>
            </a:r>
            <a:r>
              <a:rPr lang="en-US" sz="2400" b="1" dirty="0" err="1" smtClean="0">
                <a:cs typeface="+mj-cs"/>
              </a:rPr>
              <a:t>Sicard</a:t>
            </a:r>
            <a:r>
              <a:rPr lang="en-US" sz="2400" b="1" dirty="0" smtClean="0">
                <a:cs typeface="+mj-cs"/>
              </a:rPr>
              <a:t>. The technique predated the lumbar approach to epidural block by several years</a:t>
            </a:r>
            <a:r>
              <a:rPr lang="en-US" b="1" dirty="0" smtClean="0"/>
              <a:t>.</a:t>
            </a:r>
          </a:p>
          <a:p>
            <a:pPr algn="just" rtl="0"/>
            <a:endParaRPr lang="en-US" b="1" dirty="0" smtClean="0"/>
          </a:p>
          <a:p>
            <a:pPr algn="just" rtl="0"/>
            <a:endParaRPr lang="en-US" b="1" dirty="0" smtClean="0"/>
          </a:p>
          <a:p>
            <a:pPr algn="just" rtl="0"/>
            <a:endParaRPr lang="ar-EG" dirty="0"/>
          </a:p>
        </p:txBody>
      </p:sp>
      <p:sp>
        <p:nvSpPr>
          <p:cNvPr id="1026" name="AutoShape 2" descr="file:///E:/%D9%85%D8%AD%D8%A7%D8%B6%D8%B1%D8%A7%D8%AA%20by%20m%20sabra/NYSORA%20-%20The%20New%20York%20School%20of%20Regional%20Anesthesia%20-%20Caudal%20Anesthesia_files/1.jpg"/>
          <p:cNvSpPr>
            <a:spLocks noChangeAspect="1" noChangeArrowheads="1"/>
          </p:cNvSpPr>
          <p:nvPr/>
        </p:nvSpPr>
        <p:spPr bwMode="auto">
          <a:xfrm>
            <a:off x="8923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EG"/>
          </a:p>
        </p:txBody>
      </p:sp>
      <p:pic>
        <p:nvPicPr>
          <p:cNvPr id="1027" name="Picture 3" descr="C:\Users\د محمد\Downloads\1.jpg"/>
          <p:cNvPicPr>
            <a:picLocks noChangeAspect="1" noChangeArrowheads="1"/>
          </p:cNvPicPr>
          <p:nvPr/>
        </p:nvPicPr>
        <p:blipFill>
          <a:blip r:embed="rId2"/>
          <a:srcRect/>
          <a:stretch>
            <a:fillRect/>
          </a:stretch>
        </p:blipFill>
        <p:spPr bwMode="auto">
          <a:xfrm>
            <a:off x="571472" y="2285992"/>
            <a:ext cx="7929618" cy="392909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214290"/>
            <a:ext cx="9144000" cy="5386090"/>
          </a:xfrm>
          <a:prstGeom prst="rect">
            <a:avLst/>
          </a:prstGeom>
        </p:spPr>
        <p:txBody>
          <a:bodyPr wrap="square">
            <a:spAutoFit/>
          </a:bodyPr>
          <a:lstStyle/>
          <a:p>
            <a:pPr algn="ctr" rtl="0"/>
            <a:r>
              <a:rPr lang="en-US" sz="2400" b="1" i="1" u="sng" dirty="0" smtClean="0"/>
              <a:t>Complications Associated With Caudal Epidural Block</a:t>
            </a:r>
          </a:p>
          <a:p>
            <a:pPr algn="ctr" rtl="0"/>
            <a:endParaRPr lang="en-US" sz="2400" b="1" i="1" u="sng" dirty="0" smtClean="0">
              <a:solidFill>
                <a:srgbClr val="FF0000"/>
              </a:solidFill>
            </a:endParaRPr>
          </a:p>
          <a:p>
            <a:pPr algn="ctr" rtl="0"/>
            <a:endParaRPr lang="en-US" sz="800" b="1" i="1" u="sng" dirty="0" smtClean="0">
              <a:solidFill>
                <a:srgbClr val="FF0000"/>
              </a:solidFill>
            </a:endParaRPr>
          </a:p>
          <a:p>
            <a:pPr algn="just" rtl="0"/>
            <a:r>
              <a:rPr lang="en-US" sz="2400" b="1" dirty="0" smtClean="0"/>
              <a:t>The complications of caudal block are similar to those occurring following lumbar epidural block and include complications related to the technique itself and complications related to related to the </a:t>
            </a:r>
            <a:r>
              <a:rPr lang="en-US" sz="2400" b="1" dirty="0" err="1" smtClean="0"/>
              <a:t>injectate</a:t>
            </a:r>
            <a:r>
              <a:rPr lang="en-US" sz="2400" b="1" dirty="0" smtClean="0"/>
              <a:t> (local anesthetic or other injected substance).</a:t>
            </a:r>
          </a:p>
          <a:p>
            <a:pPr algn="just" rtl="0"/>
            <a:endParaRPr lang="en-US" sz="2400" b="1" dirty="0" smtClean="0"/>
          </a:p>
          <a:p>
            <a:pPr algn="just" rtl="0"/>
            <a:r>
              <a:rPr lang="en-US" sz="2400" b="1" dirty="0" smtClean="0"/>
              <a:t> Fortunately, serious complications occur infrequently. </a:t>
            </a:r>
          </a:p>
          <a:p>
            <a:pPr algn="just" rtl="0"/>
            <a:endParaRPr lang="en-US" sz="2400" b="1" dirty="0" smtClean="0"/>
          </a:p>
          <a:p>
            <a:pPr algn="just" rtl="0"/>
            <a:r>
              <a:rPr lang="en-US" sz="2400" b="1" dirty="0" smtClean="0"/>
              <a:t>The list of possibilities includes:  </a:t>
            </a:r>
            <a:r>
              <a:rPr lang="en-US" sz="2400" b="1" i="1" u="sng" dirty="0" smtClean="0"/>
              <a:t>epidural abscess, meningitis, epidural hematoma, </a:t>
            </a:r>
            <a:r>
              <a:rPr lang="en-US" sz="2400" b="1" i="1" u="sng" dirty="0" err="1" smtClean="0"/>
              <a:t>dural</a:t>
            </a:r>
            <a:r>
              <a:rPr lang="en-US" sz="2400" b="1" i="1" u="sng" dirty="0" smtClean="0"/>
              <a:t> puncture and </a:t>
            </a:r>
            <a:r>
              <a:rPr lang="en-US" sz="2400" b="1" i="1" u="sng" dirty="0" err="1" smtClean="0"/>
              <a:t>postdural</a:t>
            </a:r>
            <a:r>
              <a:rPr lang="en-US" sz="2400" b="1" i="1" u="sng" dirty="0" smtClean="0"/>
              <a:t> puncture headache, subdural injection, </a:t>
            </a:r>
            <a:r>
              <a:rPr lang="en-US" sz="2400" b="1" i="1" u="sng" dirty="0" err="1" smtClean="0"/>
              <a:t>pneumocephalus</a:t>
            </a:r>
            <a:r>
              <a:rPr lang="en-US" sz="2400" b="1" i="1" u="sng" dirty="0" smtClean="0"/>
              <a:t> and air embolism, back pain, and broken or knotted epidural catheters</a:t>
            </a:r>
            <a:r>
              <a:rPr lang="en-US" sz="2400" dirty="0" smtClean="0"/>
              <a:t>.</a:t>
            </a:r>
          </a:p>
          <a:p>
            <a:pPr algn="just" rtl="0"/>
            <a:endParaRPr lang="en-US" sz="24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458956"/>
            <a:ext cx="8572560" cy="5755422"/>
          </a:xfrm>
          <a:prstGeom prst="rect">
            <a:avLst/>
          </a:prstGeom>
        </p:spPr>
        <p:txBody>
          <a:bodyPr wrap="square">
            <a:spAutoFit/>
          </a:bodyPr>
          <a:lstStyle/>
          <a:p>
            <a:pPr algn="ctr" rtl="0"/>
            <a:r>
              <a:rPr lang="en-US" sz="2400" b="1" i="1" u="sng" dirty="0" smtClean="0"/>
              <a:t>Systemic Toxicity of Local Anesthetics</a:t>
            </a:r>
          </a:p>
          <a:p>
            <a:pPr algn="l" rtl="0"/>
            <a:endParaRPr lang="en-US" sz="800" b="1" i="1" u="sng" dirty="0" smtClean="0">
              <a:solidFill>
                <a:srgbClr val="C00000"/>
              </a:solidFill>
            </a:endParaRPr>
          </a:p>
          <a:p>
            <a:pPr algn="just" rtl="0"/>
            <a:r>
              <a:rPr lang="en-US" sz="2400" b="1" dirty="0" smtClean="0"/>
              <a:t>The incidence of local anesthetic-induced seizures occurs more frequently following caudal epidural block than it does following lumbar or thoracic approaches.</a:t>
            </a:r>
          </a:p>
          <a:p>
            <a:pPr algn="just" rtl="0"/>
            <a:endParaRPr lang="en-US" sz="2400" dirty="0" smtClean="0"/>
          </a:p>
          <a:p>
            <a:pPr algn="just" rtl="0"/>
            <a:r>
              <a:rPr lang="en-US" sz="2400" b="1" u="sng" dirty="0" smtClean="0"/>
              <a:t> In a retrospective study of 25,697 patients who received brachial plexus blocks, caudal or lumbar epidural blocks from 1985 to 1992, Brown noted 26 seizures. The frequency of seizures in adults was caudal &gt; brachial plexus block &gt; lumbar or thoracic epidural block. Nine overall seizures were attributed to local anesthetic injection in the caudal space, eight occurring with </a:t>
            </a:r>
            <a:r>
              <a:rPr lang="en-US" sz="2400" b="1" u="sng" dirty="0" err="1" smtClean="0"/>
              <a:t>chloroprocaine</a:t>
            </a:r>
            <a:r>
              <a:rPr lang="en-US" sz="2400" b="1" u="sng" dirty="0" smtClean="0"/>
              <a:t> and one occurring with </a:t>
            </a:r>
            <a:r>
              <a:rPr lang="en-US" sz="2400" b="1" u="sng" dirty="0" err="1" smtClean="0"/>
              <a:t>lidocaine</a:t>
            </a:r>
            <a:r>
              <a:rPr lang="en-US" sz="2400" b="1" u="sng" dirty="0" smtClean="0"/>
              <a:t>. There was a 70-fold increased incidence (0.69%) of local anesthetic toxic reactions with caudal epidural anesthesia than with lumbar or thoracic epidural anesthesia in adults.</a:t>
            </a:r>
            <a:endParaRPr lang="en-US" sz="2400" b="1" u="sng"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571480"/>
            <a:ext cx="8429684" cy="4893647"/>
          </a:xfrm>
          <a:prstGeom prst="rect">
            <a:avLst/>
          </a:prstGeom>
        </p:spPr>
        <p:txBody>
          <a:bodyPr wrap="square">
            <a:spAutoFit/>
          </a:bodyPr>
          <a:lstStyle/>
          <a:p>
            <a:pPr algn="just" rtl="0"/>
            <a:r>
              <a:rPr lang="en-US" sz="2400" b="1" dirty="0" smtClean="0"/>
              <a:t>In children, however, one retrospective review identified only two toxic reactions (i.e., local anesthetic-induced seizures) in 15,000 caudal blocks.</a:t>
            </a:r>
          </a:p>
          <a:p>
            <a:pPr algn="just" rtl="0"/>
            <a:endParaRPr lang="en-US" sz="2400" b="1" dirty="0" smtClean="0"/>
          </a:p>
          <a:p>
            <a:pPr algn="just" rtl="0"/>
            <a:r>
              <a:rPr lang="en-US" sz="2400" b="1" dirty="0" smtClean="0"/>
              <a:t> </a:t>
            </a:r>
            <a:r>
              <a:rPr lang="en-US" sz="2400" b="1" dirty="0" err="1" smtClean="0"/>
              <a:t>Dalens</a:t>
            </a:r>
            <a:r>
              <a:rPr lang="en-US" sz="2400" b="1" dirty="0" smtClean="0"/>
              <a:t>' group found that inadvertent intravascular injection occurs in up to 0.4% of pediatric caudal blocks, demonstrating the importance of performing epinephrine-containing test dosing in this age group. It has been suggested that an elevation of heart rate by &gt; 10bpm or an increase in systolic blood pressure of &gt; 15 mm Hg should be taken as indicative of systemic injection. T wave changes on the ECG occur earliest following intravascular injection, followed by heart rate changes, and lastly, by blood pressure changes</a:t>
            </a:r>
            <a:endParaRPr lang="ar-EG" sz="2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د محمد\Documents\Downloads\601992_542497682440165_1050323981_n.jpg"/>
          <p:cNvPicPr>
            <a:picLocks noChangeAspect="1" noChangeArrowheads="1"/>
          </p:cNvPicPr>
          <p:nvPr/>
        </p:nvPicPr>
        <p:blipFill>
          <a:blip r:embed="rId2"/>
          <a:stretch>
            <a:fillRect/>
          </a:stretch>
        </p:blipFill>
        <p:spPr bwMode="auto">
          <a:xfrm>
            <a:off x="214282" y="357166"/>
            <a:ext cx="8501122" cy="6000792"/>
          </a:xfrm>
          <a:prstGeom prst="rect">
            <a:avLst/>
          </a:prstGeom>
          <a:noFill/>
          <a:ln>
            <a:solidFill>
              <a:srgbClr val="00000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2852"/>
            <a:ext cx="9144000" cy="6340197"/>
          </a:xfrm>
          <a:prstGeom prst="rect">
            <a:avLst/>
          </a:prstGeom>
        </p:spPr>
        <p:txBody>
          <a:bodyPr wrap="square">
            <a:spAutoFit/>
          </a:bodyPr>
          <a:lstStyle/>
          <a:p>
            <a:pPr algn="ctr" rtl="0"/>
            <a:r>
              <a:rPr lang="en-US" sz="2800" b="1" i="1" u="sng" dirty="0" smtClean="0"/>
              <a:t>Anatomic Considerations</a:t>
            </a:r>
          </a:p>
          <a:p>
            <a:pPr algn="l" rtl="0"/>
            <a:endParaRPr lang="en-US" dirty="0" smtClean="0"/>
          </a:p>
          <a:p>
            <a:pPr algn="just" rtl="0"/>
            <a:r>
              <a:rPr lang="en-US" sz="2000" b="1" dirty="0" smtClean="0">
                <a:cs typeface="+mj-cs"/>
              </a:rPr>
              <a:t>The sacrum is a large triangularly shaped bone formed by the fusion of the five sacral vertebrae. It has a blunted, caudal apex that articulates with the coccyx. Its superior, wide base articulates with the fifth lumbar vertebra at the </a:t>
            </a:r>
            <a:r>
              <a:rPr lang="en-US" sz="2000" b="1" dirty="0" err="1" smtClean="0">
                <a:cs typeface="+mj-cs"/>
              </a:rPr>
              <a:t>lumbosacral</a:t>
            </a:r>
            <a:r>
              <a:rPr lang="en-US" sz="2000" b="1" dirty="0" smtClean="0">
                <a:cs typeface="+mj-cs"/>
              </a:rPr>
              <a:t> angle . Its dorsal surface is convex and has a raised interrupted median crest with four (sometimes three) </a:t>
            </a:r>
            <a:r>
              <a:rPr lang="en-US" sz="2000" b="1" dirty="0" err="1" smtClean="0">
                <a:cs typeface="+mj-cs"/>
              </a:rPr>
              <a:t>spinous</a:t>
            </a:r>
            <a:r>
              <a:rPr lang="en-US" sz="2000" b="1" dirty="0" smtClean="0">
                <a:cs typeface="+mj-cs"/>
              </a:rPr>
              <a:t> tubercles representing fused sacral spines. </a:t>
            </a:r>
          </a:p>
          <a:p>
            <a:pPr algn="just" rtl="0"/>
            <a:endParaRPr lang="en-US" sz="2000" b="1" dirty="0" smtClean="0">
              <a:cs typeface="+mj-cs"/>
            </a:endParaRPr>
          </a:p>
          <a:p>
            <a:pPr algn="just" rtl="0"/>
            <a:r>
              <a:rPr lang="en-US" sz="2000" b="1" dirty="0" smtClean="0">
                <a:cs typeface="+mj-cs"/>
              </a:rPr>
              <a:t> The caudal opening of the canal is the sacral hiatus , roofed by the firm elastic membrane, the </a:t>
            </a:r>
            <a:r>
              <a:rPr lang="en-US" sz="2000" b="1" dirty="0" err="1" smtClean="0">
                <a:cs typeface="+mj-cs"/>
              </a:rPr>
              <a:t>sacrococcygeal</a:t>
            </a:r>
            <a:r>
              <a:rPr lang="en-US" sz="2000" b="1" dirty="0" smtClean="0">
                <a:cs typeface="+mj-cs"/>
              </a:rPr>
              <a:t> ligament, which is an extension of the </a:t>
            </a:r>
            <a:r>
              <a:rPr lang="en-US" sz="2000" b="1" dirty="0" err="1" smtClean="0">
                <a:cs typeface="+mj-cs"/>
              </a:rPr>
              <a:t>ligamentum</a:t>
            </a:r>
            <a:r>
              <a:rPr lang="en-US" sz="2000" b="1" dirty="0" smtClean="0">
                <a:cs typeface="+mj-cs"/>
              </a:rPr>
              <a:t> </a:t>
            </a:r>
            <a:r>
              <a:rPr lang="en-US" sz="2000" b="1" dirty="0" err="1" smtClean="0">
                <a:cs typeface="+mj-cs"/>
              </a:rPr>
              <a:t>flavum</a:t>
            </a:r>
            <a:r>
              <a:rPr lang="en-US" sz="2000" b="1" dirty="0" smtClean="0">
                <a:cs typeface="+mj-cs"/>
              </a:rPr>
              <a:t>. The fifth inferior </a:t>
            </a:r>
            <a:r>
              <a:rPr lang="en-US" sz="2000" b="1" dirty="0" err="1" smtClean="0">
                <a:cs typeface="+mj-cs"/>
              </a:rPr>
              <a:t>articular</a:t>
            </a:r>
            <a:r>
              <a:rPr lang="en-US" sz="2000" b="1" dirty="0" smtClean="0">
                <a:cs typeface="+mj-cs"/>
              </a:rPr>
              <a:t> processes project caudally and flank the sacral hiatus as sacral </a:t>
            </a:r>
            <a:r>
              <a:rPr lang="en-US" sz="2000" b="1" dirty="0" err="1" smtClean="0">
                <a:cs typeface="+mj-cs"/>
              </a:rPr>
              <a:t>cornuae</a:t>
            </a:r>
            <a:r>
              <a:rPr lang="en-US" sz="2000" b="1" dirty="0" smtClean="0">
                <a:cs typeface="+mj-cs"/>
              </a:rPr>
              <a:t>, connected to the </a:t>
            </a:r>
            <a:r>
              <a:rPr lang="en-US" sz="2000" b="1" dirty="0" err="1" smtClean="0">
                <a:cs typeface="+mj-cs"/>
              </a:rPr>
              <a:t>coccygeal</a:t>
            </a:r>
            <a:r>
              <a:rPr lang="en-US" sz="2000" b="1" dirty="0" smtClean="0">
                <a:cs typeface="+mj-cs"/>
              </a:rPr>
              <a:t> </a:t>
            </a:r>
            <a:r>
              <a:rPr lang="en-US" sz="2000" b="1" dirty="0" err="1" smtClean="0">
                <a:cs typeface="+mj-cs"/>
              </a:rPr>
              <a:t>cornua</a:t>
            </a:r>
            <a:r>
              <a:rPr lang="en-US" sz="2000" b="1" dirty="0" smtClean="0">
                <a:cs typeface="+mj-cs"/>
              </a:rPr>
              <a:t> by </a:t>
            </a:r>
            <a:r>
              <a:rPr lang="en-US" sz="2000" b="1" dirty="0" err="1" smtClean="0">
                <a:cs typeface="+mj-cs"/>
              </a:rPr>
              <a:t>intercornual</a:t>
            </a:r>
            <a:r>
              <a:rPr lang="en-US" sz="2000" b="1" dirty="0" smtClean="0">
                <a:cs typeface="+mj-cs"/>
              </a:rPr>
              <a:t> ligaments.</a:t>
            </a:r>
          </a:p>
          <a:p>
            <a:pPr algn="just" rtl="0"/>
            <a:endParaRPr lang="en-US" sz="2000" b="1" dirty="0" smtClean="0">
              <a:cs typeface="+mj-cs"/>
            </a:endParaRPr>
          </a:p>
          <a:p>
            <a:pPr algn="just" rtl="0"/>
            <a:r>
              <a:rPr lang="en-US" sz="2000" b="1" dirty="0" smtClean="0">
                <a:cs typeface="+mj-cs"/>
              </a:rPr>
              <a:t>The sacral canal is formed by the sacral vertebral foramina and is triangular in shape. It is a continuation of the lumbar spinal canal. Each lateral wall presents four </a:t>
            </a:r>
            <a:r>
              <a:rPr lang="en-US" sz="2000" b="1" dirty="0" err="1" smtClean="0">
                <a:cs typeface="+mj-cs"/>
              </a:rPr>
              <a:t>intervertebral</a:t>
            </a:r>
            <a:r>
              <a:rPr lang="en-US" sz="2000" b="1" dirty="0" smtClean="0">
                <a:cs typeface="+mj-cs"/>
              </a:rPr>
              <a:t> foramina, through which the canal is contiguous with the pelvic and dorsal sacral foramina. The posterior sacral foramina are smaller than their anterior counterparts. </a:t>
            </a:r>
          </a:p>
          <a:p>
            <a:pPr algn="just" rtl="0"/>
            <a:endParaRPr lang="en-US" sz="2000" b="1" dirty="0" smtClean="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2844" y="285728"/>
            <a:ext cx="9001156" cy="5632311"/>
          </a:xfrm>
          <a:prstGeom prst="rect">
            <a:avLst/>
          </a:prstGeom>
        </p:spPr>
        <p:txBody>
          <a:bodyPr wrap="square">
            <a:spAutoFit/>
          </a:bodyPr>
          <a:lstStyle/>
          <a:p>
            <a:pPr algn="just" rtl="0"/>
            <a:r>
              <a:rPr lang="en-US" sz="2000" b="1" dirty="0" smtClean="0">
                <a:cs typeface="+mj-cs"/>
              </a:rPr>
              <a:t>The sacral canal contains the </a:t>
            </a:r>
            <a:r>
              <a:rPr lang="en-US" sz="2000" b="1" dirty="0" err="1" smtClean="0">
                <a:cs typeface="+mj-cs"/>
              </a:rPr>
              <a:t>cauda</a:t>
            </a:r>
            <a:r>
              <a:rPr lang="en-US" sz="2000" b="1" dirty="0" smtClean="0">
                <a:cs typeface="+mj-cs"/>
              </a:rPr>
              <a:t> </a:t>
            </a:r>
            <a:r>
              <a:rPr lang="en-US" sz="2000" b="1" dirty="0" err="1" smtClean="0">
                <a:cs typeface="+mj-cs"/>
              </a:rPr>
              <a:t>equina</a:t>
            </a:r>
            <a:r>
              <a:rPr lang="en-US" sz="2000" b="1" dirty="0" smtClean="0">
                <a:cs typeface="+mj-cs"/>
              </a:rPr>
              <a:t> (including the </a:t>
            </a:r>
            <a:r>
              <a:rPr lang="en-US" sz="2000" b="1" dirty="0" err="1" smtClean="0">
                <a:cs typeface="+mj-cs"/>
              </a:rPr>
              <a:t>filum</a:t>
            </a:r>
            <a:r>
              <a:rPr lang="en-US" sz="2000" b="1" dirty="0" smtClean="0">
                <a:cs typeface="+mj-cs"/>
              </a:rPr>
              <a:t> </a:t>
            </a:r>
            <a:r>
              <a:rPr lang="en-US" sz="2000" b="1" dirty="0" err="1" smtClean="0">
                <a:cs typeface="+mj-cs"/>
              </a:rPr>
              <a:t>terminale</a:t>
            </a:r>
            <a:r>
              <a:rPr lang="en-US" sz="2000" b="1" dirty="0" smtClean="0">
                <a:cs typeface="+mj-cs"/>
              </a:rPr>
              <a:t>) and the spinal </a:t>
            </a:r>
            <a:r>
              <a:rPr lang="en-US" sz="2000" b="1" dirty="0" err="1" smtClean="0">
                <a:cs typeface="+mj-cs"/>
              </a:rPr>
              <a:t>meninges</a:t>
            </a:r>
            <a:r>
              <a:rPr lang="en-US" sz="2000" b="1" dirty="0" smtClean="0">
                <a:cs typeface="+mj-cs"/>
              </a:rPr>
              <a:t>. Near its midlevel (typically the middle one third of S2, but varying from the midpoint of S1 to the midpoint of S3) the subarachnoid and subdural spaces cease to exist, and the lower sacral spinal roots and </a:t>
            </a:r>
            <a:r>
              <a:rPr lang="en-US" sz="2000" b="1" dirty="0" err="1" smtClean="0">
                <a:cs typeface="+mj-cs"/>
              </a:rPr>
              <a:t>filum</a:t>
            </a:r>
            <a:r>
              <a:rPr lang="en-US" sz="2000" b="1" dirty="0" smtClean="0">
                <a:cs typeface="+mj-cs"/>
              </a:rPr>
              <a:t> </a:t>
            </a:r>
            <a:r>
              <a:rPr lang="en-US" sz="2000" b="1" dirty="0" err="1" smtClean="0">
                <a:cs typeface="+mj-cs"/>
              </a:rPr>
              <a:t>terminale</a:t>
            </a:r>
            <a:r>
              <a:rPr lang="en-US" sz="2000" b="1" dirty="0" smtClean="0">
                <a:cs typeface="+mj-cs"/>
              </a:rPr>
              <a:t> pierce the </a:t>
            </a:r>
            <a:r>
              <a:rPr lang="en-US" sz="2000" b="1" dirty="0" err="1" smtClean="0">
                <a:cs typeface="+mj-cs"/>
              </a:rPr>
              <a:t>arachnoid</a:t>
            </a:r>
            <a:r>
              <a:rPr lang="en-US" sz="2000" b="1" dirty="0" smtClean="0">
                <a:cs typeface="+mj-cs"/>
              </a:rPr>
              <a:t> and </a:t>
            </a:r>
            <a:r>
              <a:rPr lang="en-US" sz="2000" b="1" dirty="0" err="1" smtClean="0">
                <a:cs typeface="+mj-cs"/>
              </a:rPr>
              <a:t>dura</a:t>
            </a:r>
            <a:r>
              <a:rPr lang="en-US" sz="2000" b="1" dirty="0" smtClean="0">
                <a:cs typeface="+mj-cs"/>
              </a:rPr>
              <a:t> maters.</a:t>
            </a:r>
          </a:p>
          <a:p>
            <a:pPr algn="just" rtl="0"/>
            <a:endParaRPr lang="en-US" sz="2000" b="1" dirty="0" smtClean="0">
              <a:cs typeface="+mj-cs"/>
            </a:endParaRPr>
          </a:p>
          <a:p>
            <a:pPr algn="just" rtl="0"/>
            <a:r>
              <a:rPr lang="en-US" sz="2000" b="1" dirty="0" smtClean="0">
                <a:cs typeface="+mj-cs"/>
              </a:rPr>
              <a:t>The fifth spinal nerves also emerge through the hiatus medial to the sacral </a:t>
            </a:r>
            <a:r>
              <a:rPr lang="en-US" sz="2000" b="1" dirty="0" err="1" smtClean="0">
                <a:cs typeface="+mj-cs"/>
              </a:rPr>
              <a:t>cornua</a:t>
            </a:r>
            <a:r>
              <a:rPr lang="en-US" sz="2000" b="1" dirty="0" smtClean="0">
                <a:cs typeface="+mj-cs"/>
              </a:rPr>
              <a:t>.</a:t>
            </a:r>
          </a:p>
          <a:p>
            <a:pPr algn="just" rtl="0"/>
            <a:endParaRPr lang="en-US" sz="2000" b="1" dirty="0" smtClean="0">
              <a:cs typeface="+mj-cs"/>
            </a:endParaRPr>
          </a:p>
          <a:p>
            <a:pPr algn="just" rtl="0"/>
            <a:endParaRPr lang="en-US" sz="2000" b="1" dirty="0" smtClean="0">
              <a:cs typeface="+mj-cs"/>
            </a:endParaRPr>
          </a:p>
          <a:p>
            <a:pPr algn="just" rtl="0"/>
            <a:r>
              <a:rPr lang="en-US" sz="2000" b="1" dirty="0" smtClean="0">
                <a:cs typeface="+mj-cs"/>
              </a:rPr>
              <a:t> The sacral canal contains the epidural venous plexus, which generally terminates at S4, but which may continue more caudally. Most of these vessels are concentrated in the </a:t>
            </a:r>
            <a:r>
              <a:rPr lang="en-US" sz="2000" b="1" dirty="0" err="1" smtClean="0">
                <a:cs typeface="+mj-cs"/>
              </a:rPr>
              <a:t>anteriolateral</a:t>
            </a:r>
            <a:r>
              <a:rPr lang="en-US" sz="2000" b="1" dirty="0" smtClean="0">
                <a:cs typeface="+mj-cs"/>
              </a:rPr>
              <a:t> portion of the canal. </a:t>
            </a:r>
          </a:p>
          <a:p>
            <a:pPr algn="just" rtl="0"/>
            <a:endParaRPr lang="en-US" sz="2000" b="1" dirty="0" smtClean="0">
              <a:cs typeface="+mj-cs"/>
            </a:endParaRPr>
          </a:p>
          <a:p>
            <a:pPr algn="just" rtl="0"/>
            <a:r>
              <a:rPr lang="en-US" sz="2000" b="1" dirty="0" smtClean="0">
                <a:cs typeface="+mj-cs"/>
              </a:rPr>
              <a:t>The remainder of the sacral canal is filled with adipose tissue, which is subject to an age-related decrease in its density. This change may be responsible for the transition from the predictable spread of local anesthetics administered for caudal anesthesia in children to the limited and unpredictable segmental spread seen in adults.</a:t>
            </a:r>
            <a:endParaRPr lang="en-US" sz="2000" b="1" dirty="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214290"/>
            <a:ext cx="91440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en-US" sz="2800" b="1" i="1" u="sng" dirty="0" smtClean="0">
                <a:latin typeface="Arial" pitchFamily="34" charset="0"/>
                <a:cs typeface="Arial" pitchFamily="34" charset="0"/>
              </a:rPr>
              <a:t>C</a:t>
            </a:r>
            <a:r>
              <a:rPr kumimoji="0" lang="ar-EG" sz="2800" b="1" i="1" u="sng" strike="noStrike" cap="none" normalizeH="0" baseline="0" dirty="0" smtClean="0">
                <a:ln>
                  <a:noFill/>
                </a:ln>
                <a:effectLst/>
                <a:latin typeface="Arial" pitchFamily="34" charset="0"/>
                <a:cs typeface="Arial" pitchFamily="34" charset="0"/>
              </a:rPr>
              <a:t>linical Pearls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ar-EG" sz="8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effectLst/>
                <a:cs typeface="Arial" pitchFamily="34" charset="0"/>
              </a:rPr>
              <a:t>  </a:t>
            </a:r>
            <a:r>
              <a:rPr kumimoji="0" lang="ar-EG" sz="800" b="1" i="0" u="none" strike="noStrike" cap="none" normalizeH="0" baseline="0" dirty="0" smtClean="0">
                <a:ln>
                  <a:noFill/>
                </a:ln>
                <a:effectLst/>
                <a:cs typeface="Arial" pitchFamily="34" charset="0"/>
              </a:rPr>
              <a:t> </a:t>
            </a:r>
            <a:r>
              <a:rPr kumimoji="0" lang="ar-EG" sz="2400" b="1" i="0" u="none" strike="noStrike" cap="none" normalizeH="0" baseline="0" dirty="0" smtClean="0">
                <a:ln>
                  <a:noFill/>
                </a:ln>
                <a:effectLst/>
                <a:cs typeface="Arial" pitchFamily="34" charset="0"/>
              </a:rPr>
              <a:t>Considerable var</a:t>
            </a:r>
            <a:r>
              <a:rPr kumimoji="0" lang="ar-EG" sz="2400" b="1" i="0" u="none" strike="noStrike" cap="none" normalizeH="0" baseline="0" dirty="0" smtClean="0">
                <a:ln>
                  <a:noFill/>
                </a:ln>
                <a:solidFill>
                  <a:schemeClr val="tx1"/>
                </a:solidFill>
                <a:effectLst/>
                <a:cs typeface="Arial" pitchFamily="34" charset="0"/>
              </a:rPr>
              <a:t>iability occurs in sacral hiatus anatomy among individuals of seemingly similar backgrounds, race, and     stature.</a:t>
            </a:r>
            <a:endParaRPr kumimoji="0" lang="en-US" sz="24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cs typeface="Arial" pitchFamily="34" charset="0"/>
              </a:rPr>
              <a:t>  </a:t>
            </a:r>
            <a:r>
              <a:rPr kumimoji="0" lang="ar-EG" sz="800" b="1" i="0" u="none" strike="noStrike" cap="none" normalizeH="0" baseline="0" dirty="0" smtClean="0">
                <a:ln>
                  <a:noFill/>
                </a:ln>
                <a:solidFill>
                  <a:schemeClr val="tx1"/>
                </a:solidFill>
                <a:effectLst/>
                <a:cs typeface="Arial" pitchFamily="34" charset="0"/>
              </a:rPr>
              <a:t> </a:t>
            </a:r>
            <a:r>
              <a:rPr kumimoji="0" lang="ar-EG" sz="2400" b="1" i="0" u="none" strike="noStrike" cap="none" normalizeH="0" baseline="0" dirty="0" smtClean="0">
                <a:ln>
                  <a:noFill/>
                </a:ln>
                <a:solidFill>
                  <a:schemeClr val="tx1"/>
                </a:solidFill>
                <a:effectLst/>
                <a:cs typeface="Arial" pitchFamily="34" charset="0"/>
              </a:rPr>
              <a:t>With advancing age, the overlying ligaments and the cornua thicken; consequently identification of the hiatal margins  become challenging</a:t>
            </a: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cs typeface="Arial" pitchFamily="34" charset="0"/>
              </a:rPr>
              <a:t>  </a:t>
            </a:r>
            <a:r>
              <a:rPr kumimoji="0" lang="ar-EG" sz="800" b="1" i="0" u="none" strike="noStrike" cap="none" normalizeH="0" baseline="0" dirty="0" smtClean="0">
                <a:ln>
                  <a:noFill/>
                </a:ln>
                <a:solidFill>
                  <a:schemeClr val="tx1"/>
                </a:solidFill>
                <a:effectLst/>
                <a:cs typeface="Arial" pitchFamily="34" charset="0"/>
              </a:rPr>
              <a:t> </a:t>
            </a:r>
            <a:r>
              <a:rPr kumimoji="0" lang="ar-EG" sz="2400" b="1" i="0" u="none" strike="noStrike" cap="none" normalizeH="0" baseline="0" dirty="0" smtClean="0">
                <a:ln>
                  <a:noFill/>
                </a:ln>
                <a:solidFill>
                  <a:schemeClr val="tx1"/>
                </a:solidFill>
                <a:effectLst/>
                <a:cs typeface="Arial" pitchFamily="34" charset="0"/>
              </a:rPr>
              <a:t>The practical problems related to caudal anesthesia are mainly attributable to wide anatomic variations in size, shape,and orientation of the sacrum.</a:t>
            </a:r>
            <a:endParaRPr kumimoji="0" lang="en-US" sz="2400" b="1"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b="1" dirty="0" smtClean="0">
              <a:cs typeface="Arial" pitchFamily="34" charset="0"/>
            </a:endParaRPr>
          </a:p>
          <a:p>
            <a:pPr lvl="0" algn="just" rtl="0" eaLnBrk="0" fontAlgn="base" hangingPunct="0">
              <a:spcBef>
                <a:spcPct val="0"/>
              </a:spcBef>
              <a:spcAft>
                <a:spcPct val="0"/>
              </a:spcAft>
            </a:pPr>
            <a:r>
              <a:rPr lang="en-US" sz="2400" b="1" dirty="0" smtClean="0"/>
              <a:t>The sacral hiatus may be almost closed, asymmetrically open, or widely open secondary to anomalies in the pattern of fusion of the </a:t>
            </a:r>
            <a:r>
              <a:rPr lang="en-US" sz="2400" b="1" dirty="0" err="1" smtClean="0"/>
              <a:t>laminae</a:t>
            </a:r>
            <a:r>
              <a:rPr lang="en-US" sz="2400" b="1" dirty="0" smtClean="0"/>
              <a:t> of the sacral arches. Sacral </a:t>
            </a:r>
            <a:r>
              <a:rPr lang="en-US" sz="2400" b="1" dirty="0" err="1" smtClean="0"/>
              <a:t>spina</a:t>
            </a:r>
            <a:r>
              <a:rPr lang="en-US" sz="2400" b="1" dirty="0" smtClean="0"/>
              <a:t> bifida was noted in about 2% of males, and in 0.3% of females.</a:t>
            </a:r>
            <a:endParaRPr kumimoji="0" lang="ar-EG" sz="2400" b="1" i="0" u="none" strike="noStrike" cap="none" normalizeH="0" baseline="0" dirty="0" smtClean="0">
              <a:ln>
                <a:noFill/>
              </a:ln>
              <a:solidFill>
                <a:schemeClr val="tx1"/>
              </a:solidFill>
              <a:effectLst/>
              <a:cs typeface="Arial" pitchFamily="34" charset="0"/>
            </a:endParaRPr>
          </a:p>
        </p:txBody>
      </p:sp>
      <p:sp>
        <p:nvSpPr>
          <p:cNvPr id="15362" name="AutoShape 2" descr="E:\%D9%85%D8%AD%D8%A7%D8%B6%D8%B1%D8%A7%D8%AA by m sabra\NYSORA - The New York School of Regional Anesthesia - Caudal Anesthesia_files\bullet.png"/>
          <p:cNvSpPr>
            <a:spLocks noChangeAspect="1" noChangeArrowheads="1"/>
          </p:cNvSpPr>
          <p:nvPr/>
        </p:nvSpPr>
        <p:spPr bwMode="auto">
          <a:xfrm>
            <a:off x="155575" y="-68263"/>
            <a:ext cx="95250" cy="95251"/>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5363" name="AutoShape 3" descr="E:\%D9%85%D8%AD%D8%A7%D8%B6%D8%B1%D8%A7%D8%AA by m sabra\NYSORA - The New York School of Regional Anesthesia - Caudal Anesthesia_files\bullet.png"/>
          <p:cNvSpPr>
            <a:spLocks noChangeAspect="1" noChangeArrowheads="1"/>
          </p:cNvSpPr>
          <p:nvPr/>
        </p:nvSpPr>
        <p:spPr bwMode="auto">
          <a:xfrm>
            <a:off x="155575" y="206375"/>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5364" name="AutoShape 4" descr="E:\%D9%85%D8%AD%D8%A7%D8%B6%D8%B1%D8%A7%D8%AA by m sabra\NYSORA - The New York School of Regional Anesthesia - Caudal Anesthesia_files\bullet.png"/>
          <p:cNvSpPr>
            <a:spLocks noChangeAspect="1" noChangeArrowheads="1"/>
          </p:cNvSpPr>
          <p:nvPr/>
        </p:nvSpPr>
        <p:spPr bwMode="auto">
          <a:xfrm>
            <a:off x="428596" y="64291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rot="10800000" flipV="1">
            <a:off x="0" y="22671"/>
            <a:ext cx="9144000" cy="61709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EG" sz="2400" b="1" i="1" u="sng" strike="noStrike" cap="none" normalizeH="0" baseline="0" dirty="0" smtClean="0">
                <a:ln>
                  <a:noFill/>
                </a:ln>
                <a:effectLst/>
                <a:latin typeface="+mj-lt"/>
                <a:cs typeface="Arial" pitchFamily="34" charset="0"/>
              </a:rPr>
              <a:t>Clinical Applications of Caudal Epidural Nerve Block</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EG" sz="2400" b="0" i="0" u="none" strike="noStrike" cap="none" normalizeH="0" baseline="0" dirty="0" smtClean="0">
                <a:ln>
                  <a:noFill/>
                </a:ln>
                <a:solidFill>
                  <a:srgbClr val="002060"/>
                </a:solidFill>
                <a:effectLst/>
                <a:latin typeface="+mj-lt"/>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400" b="1" i="1" u="sng" strike="noStrike" cap="none" normalizeH="0" baseline="0" dirty="0" smtClean="0">
                <a:ln>
                  <a:noFill/>
                </a:ln>
                <a:solidFill>
                  <a:srgbClr val="FF0000"/>
                </a:solidFill>
                <a:effectLst/>
                <a:latin typeface="+mj-lt"/>
                <a:cs typeface="Arial" pitchFamily="34" charset="0"/>
              </a:rPr>
              <a:t> </a:t>
            </a:r>
            <a:r>
              <a:rPr kumimoji="0" lang="ar-EG" sz="2400" b="1" i="1" u="sng" strike="noStrike" cap="none" normalizeH="0" baseline="0" dirty="0" smtClean="0">
                <a:ln>
                  <a:noFill/>
                </a:ln>
                <a:effectLst/>
                <a:latin typeface="+mj-lt"/>
                <a:cs typeface="Arial" pitchFamily="34" charset="0"/>
              </a:rPr>
              <a:t>General Uses</a:t>
            </a:r>
            <a:endParaRPr kumimoji="0" lang="en-US" sz="2400" b="1" i="1" u="sng" strike="noStrike" cap="none" normalizeH="0" baseline="0" dirty="0" smtClean="0">
              <a:ln>
                <a:noFill/>
              </a:ln>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1100" b="1" i="1" u="sng" strike="noStrike" cap="none" normalizeH="0" baseline="0" dirty="0" smtClean="0">
              <a:ln>
                <a:noFill/>
              </a:ln>
              <a:solidFill>
                <a:srgbClr val="FF0000"/>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400" b="0" i="0" u="none" strike="noStrike" cap="none" normalizeH="0" baseline="0" dirty="0" smtClean="0">
                <a:ln>
                  <a:noFill/>
                </a:ln>
                <a:solidFill>
                  <a:schemeClr val="tx1"/>
                </a:solidFill>
                <a:effectLst/>
                <a:latin typeface="Arial" pitchFamily="34" charset="0"/>
                <a:cs typeface="+mj-cs"/>
              </a:rPr>
              <a:t>  </a:t>
            </a:r>
            <a:r>
              <a:rPr kumimoji="0" lang="ar-EG" sz="800" b="0" i="0" u="none" strike="noStrike" cap="none" normalizeH="0" baseline="0" dirty="0" smtClean="0">
                <a:ln>
                  <a:noFill/>
                </a:ln>
                <a:solidFill>
                  <a:schemeClr val="tx1"/>
                </a:solidFill>
                <a:effectLst/>
                <a:latin typeface="Arial" pitchFamily="34" charset="0"/>
                <a:cs typeface="+mj-cs"/>
              </a:rPr>
              <a:t> </a:t>
            </a:r>
            <a:r>
              <a:rPr kumimoji="0" lang="ar-EG" sz="2000" b="0" i="0" u="none" strike="noStrike" cap="none" normalizeH="0" baseline="0" dirty="0" smtClean="0">
                <a:ln>
                  <a:noFill/>
                </a:ln>
                <a:solidFill>
                  <a:schemeClr val="tx1"/>
                </a:solidFill>
                <a:effectLst/>
                <a:latin typeface="Arial" pitchFamily="34" charset="0"/>
                <a:cs typeface="+mj-cs"/>
              </a:rPr>
              <a:t>Administration of anesthesia in infants, children, and adults, especially for surgery of the perineum, anus, and rectum; inguinal and femoral herniorrhaphy; cystoscopy and urethral surgery; hemorrhoidectomy; vaginal hysterectomy.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12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Prognostic neural blockade to evaluate pelvic, bladder, perineal, genital, rectal, anal, and lower extremity pain.</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Provide sympathetic block for individuals suffering from acute vascular insufficiency of lower extremities secondary to vasospastic or vasocclusive disease, including frostbite and ergotamine toxicity</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20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Relief of labor pain (mostly historical(</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ar-EG" sz="2400" b="0" i="0" u="none" strike="noStrike" cap="none" normalizeH="0" baseline="0" dirty="0" smtClean="0">
              <a:ln>
                <a:noFill/>
              </a:ln>
              <a:solidFill>
                <a:schemeClr val="tx1"/>
              </a:solidFill>
              <a:effectLst/>
              <a:latin typeface="Arial" pitchFamily="34" charset="0"/>
              <a:cs typeface="+mj-cs"/>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Conditions requiring epidural block where extensive segmental block is not important</a:t>
            </a:r>
          </a:p>
        </p:txBody>
      </p:sp>
      <p:sp>
        <p:nvSpPr>
          <p:cNvPr id="18434" name="AutoShape 2" descr="E:\%D9%85%D8%AD%D8%A7%D8%B6%D8%B1%D8%A7%D8%AA by m sabra\NYSORA - The New York School of Regional Anesthesia - Caudal Anesthesia_files\bullet.png"/>
          <p:cNvSpPr>
            <a:spLocks noChangeAspect="1" noChangeArrowheads="1"/>
          </p:cNvSpPr>
          <p:nvPr/>
        </p:nvSpPr>
        <p:spPr bwMode="auto">
          <a:xfrm>
            <a:off x="155575" y="-54133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8435" name="AutoShape 3" descr="E:\%D9%85%D8%AD%D8%A7%D8%B6%D8%B1%D8%A7%D8%AA by m sabra\NYSORA - The New York School of Regional Anesthesia - Caudal Anesthesia_files\bullet.png"/>
          <p:cNvSpPr>
            <a:spLocks noChangeAspect="1" noChangeArrowheads="1"/>
          </p:cNvSpPr>
          <p:nvPr/>
        </p:nvSpPr>
        <p:spPr bwMode="auto">
          <a:xfrm>
            <a:off x="155575" y="793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8436" name="AutoShape 4" descr="E:\%D9%85%D8%AD%D8%A7%D8%B6%D8%B1%D8%A7%D8%AA by m sabra\NYSORA - The New York School of Regional Anesthesia - Caudal Anesthesia_files\bullet.png"/>
          <p:cNvSpPr>
            <a:spLocks noChangeAspect="1" noChangeArrowheads="1"/>
          </p:cNvSpPr>
          <p:nvPr/>
        </p:nvSpPr>
        <p:spPr bwMode="auto">
          <a:xfrm>
            <a:off x="155575" y="282575"/>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8437" name="AutoShape 5" descr="E:\%D9%85%D8%AD%D8%A7%D8%B6%D8%B1%D8%A7%D8%AA by m sabra\NYSORA - The New York School of Regional Anesthesia - Caudal Anesthesia_files\bullet.png"/>
          <p:cNvSpPr>
            <a:spLocks noChangeAspect="1" noChangeArrowheads="1"/>
          </p:cNvSpPr>
          <p:nvPr/>
        </p:nvSpPr>
        <p:spPr bwMode="auto">
          <a:xfrm>
            <a:off x="155575" y="831850"/>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8438" name="AutoShape 6" descr="E:\%D9%85%D8%AD%D8%A7%D8%B6%D8%B1%D8%A7%D8%AA by m sabra\NYSORA - The New York School of Regional Anesthesia - Caudal Anesthesia_files\bullet.png"/>
          <p:cNvSpPr>
            <a:spLocks noChangeAspect="1" noChangeArrowheads="1"/>
          </p:cNvSpPr>
          <p:nvPr/>
        </p:nvSpPr>
        <p:spPr bwMode="auto">
          <a:xfrm>
            <a:off x="155575" y="110648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81" name="Rectangle 25"/>
          <p:cNvSpPr>
            <a:spLocks noChangeArrowheads="1"/>
          </p:cNvSpPr>
          <p:nvPr/>
        </p:nvSpPr>
        <p:spPr bwMode="auto">
          <a:xfrm>
            <a:off x="0" y="285728"/>
            <a:ext cx="914400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EG" sz="2000" b="1" i="1" u="sng" strike="noStrike" cap="none" normalizeH="0" baseline="0" dirty="0" smtClean="0">
                <a:ln>
                  <a:noFill/>
                </a:ln>
                <a:effectLst/>
                <a:latin typeface="Arial" pitchFamily="34" charset="0"/>
                <a:cs typeface="+mj-cs"/>
              </a:rPr>
              <a:t>Acute Pain Management </a:t>
            </a: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Management of pelvic and lower extremity pain secondary to trauma (without evidence of pelvic fracture(</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Postoperative pain management.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8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000" b="0" i="0" u="none" strike="noStrike" cap="none" normalizeH="0" baseline="0" dirty="0" smtClean="0">
                <a:ln>
                  <a:noFill/>
                </a:ln>
                <a:solidFill>
                  <a:schemeClr val="tx1"/>
                </a:solidFill>
                <a:effectLst/>
                <a:latin typeface="Arial" pitchFamily="34" charset="0"/>
                <a:cs typeface="+mj-cs"/>
              </a:rPr>
              <a:t>   Temporizing measure for pain secondary to acute lumbar vertebral  compression fractures</a:t>
            </a:r>
            <a:endParaRPr kumimoji="0" lang="en-US" sz="2000" b="0" i="0" u="none" strike="noStrike" cap="none" normalizeH="0" baseline="0" dirty="0" smtClean="0">
              <a:ln>
                <a:noFill/>
              </a:ln>
              <a:solidFill>
                <a:schemeClr val="tx1"/>
              </a:solidFill>
              <a:effectLst/>
              <a:latin typeface="Arial" pitchFamily="34" charset="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Arial" pitchFamily="34" charset="0"/>
              <a:cs typeface="+mj-cs"/>
            </a:endParaRPr>
          </a:p>
          <a:p>
            <a:pPr algn="l" rtl="0"/>
            <a:r>
              <a:rPr lang="en-US" sz="2400" b="1" i="1" u="sng" dirty="0" smtClean="0">
                <a:cs typeface="+mj-cs"/>
              </a:rPr>
              <a:t>Chronic Pain Management</a:t>
            </a:r>
          </a:p>
          <a:p>
            <a:pPr algn="l" rtl="0"/>
            <a:r>
              <a:rPr lang="en-US" sz="2000" dirty="0" smtClean="0">
                <a:cs typeface="+mj-cs"/>
              </a:rPr>
              <a:t> </a:t>
            </a:r>
            <a:r>
              <a:rPr lang="en-US" sz="2000" b="1" dirty="0" smtClean="0">
                <a:cs typeface="+mj-cs"/>
              </a:rPr>
              <a:t>Injection of local anesthetics or medications for lumbar </a:t>
            </a:r>
            <a:r>
              <a:rPr lang="en-US" sz="2000" b="1" dirty="0" err="1" smtClean="0">
                <a:cs typeface="+mj-cs"/>
              </a:rPr>
              <a:t>radiculopathy</a:t>
            </a:r>
            <a:r>
              <a:rPr lang="en-US" sz="2000" b="1" dirty="0" smtClean="0">
                <a:cs typeface="+mj-cs"/>
              </a:rPr>
              <a:t> secondary to herniated disks and spinal </a:t>
            </a:r>
            <a:r>
              <a:rPr lang="en-US" sz="2000" b="1" dirty="0" err="1" smtClean="0">
                <a:cs typeface="+mj-cs"/>
              </a:rPr>
              <a:t>stenosis</a:t>
            </a:r>
            <a:endParaRPr lang="en-US" sz="2000" b="1" dirty="0" smtClean="0">
              <a:cs typeface="+mj-cs"/>
            </a:endParaRPr>
          </a:p>
          <a:p>
            <a:pPr algn="l" rtl="0"/>
            <a:endParaRPr lang="en-US" sz="800" b="1" dirty="0" smtClean="0">
              <a:cs typeface="+mj-cs"/>
            </a:endParaRPr>
          </a:p>
          <a:p>
            <a:pPr algn="l" rtl="0"/>
            <a:r>
              <a:rPr lang="en-US" sz="2000" b="1" dirty="0" smtClean="0">
                <a:cs typeface="+mj-cs"/>
              </a:rPr>
              <a:t> Approach to the epidural space in failed back surgery syndrome</a:t>
            </a:r>
          </a:p>
          <a:p>
            <a:pPr algn="l" rtl="0"/>
            <a:endParaRPr lang="en-US" sz="800" b="1" dirty="0" smtClean="0">
              <a:cs typeface="+mj-cs"/>
            </a:endParaRPr>
          </a:p>
          <a:p>
            <a:pPr algn="l" rtl="0"/>
            <a:r>
              <a:rPr lang="en-US" sz="2000" b="1" dirty="0" smtClean="0">
                <a:cs typeface="+mj-cs"/>
              </a:rPr>
              <a:t> Diabetic </a:t>
            </a:r>
            <a:r>
              <a:rPr lang="en-US" sz="2000" b="1" dirty="0" err="1" smtClean="0">
                <a:cs typeface="+mj-cs"/>
              </a:rPr>
              <a:t>polyneuropathy</a:t>
            </a:r>
            <a:endParaRPr lang="en-US" sz="2000" b="1" dirty="0" smtClean="0">
              <a:cs typeface="+mj-cs"/>
            </a:endParaRPr>
          </a:p>
          <a:p>
            <a:pPr algn="l" rtl="0"/>
            <a:endParaRPr lang="en-US" sz="800" b="1" dirty="0" smtClean="0">
              <a:cs typeface="+mj-cs"/>
            </a:endParaRPr>
          </a:p>
          <a:p>
            <a:pPr algn="l" rtl="0"/>
            <a:r>
              <a:rPr lang="en-US" sz="2000" b="1" dirty="0" smtClean="0">
                <a:cs typeface="+mj-cs"/>
              </a:rPr>
              <a:t> Post herpetic neuralgia</a:t>
            </a:r>
          </a:p>
          <a:p>
            <a:pPr algn="l" rtl="0"/>
            <a:endParaRPr lang="en-US" sz="800" b="1" dirty="0" smtClean="0">
              <a:cs typeface="+mj-cs"/>
            </a:endParaRPr>
          </a:p>
          <a:p>
            <a:pPr algn="l" rtl="0"/>
            <a:r>
              <a:rPr lang="en-US" sz="2000" b="1" dirty="0" smtClean="0">
                <a:cs typeface="+mj-cs"/>
              </a:rPr>
              <a:t> Complex regional pain syndromes</a:t>
            </a:r>
          </a:p>
          <a:p>
            <a:pPr algn="l" rtl="0"/>
            <a:endParaRPr lang="en-US" sz="800" b="1" dirty="0" smtClean="0">
              <a:cs typeface="+mj-cs"/>
            </a:endParaRPr>
          </a:p>
          <a:p>
            <a:pPr algn="l" rtl="0"/>
            <a:r>
              <a:rPr lang="en-US" sz="2000" b="1" dirty="0" smtClean="0">
                <a:cs typeface="+mj-cs"/>
              </a:rPr>
              <a:t> </a:t>
            </a:r>
            <a:r>
              <a:rPr lang="en-US" sz="2000" b="1" dirty="0" err="1" smtClean="0">
                <a:cs typeface="+mj-cs"/>
              </a:rPr>
              <a:t>Orchalgia</a:t>
            </a:r>
            <a:r>
              <a:rPr lang="en-US" sz="2000" b="1" dirty="0" smtClean="0">
                <a:cs typeface="+mj-cs"/>
              </a:rPr>
              <a:t>; pelvic pain syndromes</a:t>
            </a:r>
          </a:p>
          <a:p>
            <a:pPr algn="l" rtl="0"/>
            <a:endParaRPr lang="en-US" sz="800" b="1" dirty="0" smtClean="0">
              <a:cs typeface="+mj-cs"/>
            </a:endParaRPr>
          </a:p>
          <a:p>
            <a:pPr algn="l" rtl="0"/>
            <a:r>
              <a:rPr lang="en-US" sz="2000" b="1" dirty="0" smtClean="0">
                <a:cs typeface="+mj-cs"/>
              </a:rPr>
              <a:t> </a:t>
            </a:r>
            <a:r>
              <a:rPr lang="en-US" sz="2000" b="1" dirty="0" err="1" smtClean="0">
                <a:cs typeface="+mj-cs"/>
              </a:rPr>
              <a:t>Percutaneous</a:t>
            </a:r>
            <a:r>
              <a:rPr lang="en-US" sz="2000" b="1" dirty="0" smtClean="0">
                <a:cs typeface="+mj-cs"/>
              </a:rPr>
              <a:t> epidural </a:t>
            </a:r>
            <a:r>
              <a:rPr lang="en-US" sz="2000" b="1" dirty="0" err="1" smtClean="0">
                <a:cs typeface="+mj-cs"/>
              </a:rPr>
              <a:t>neuroplasty</a:t>
            </a:r>
            <a:endParaRPr lang="en-US" sz="2000" b="1" dirty="0" smtClean="0">
              <a:cs typeface="+mj-cs"/>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82" name="AutoShape 26" descr="E:\%D9%85%D8%AD%D8%A7%D8%B6%D8%B1%D8%A7%D8%AA by m sabra\NYSORA - The New York School of Regional Anesthesia - Caudal Anesthesia_files\bullet.png"/>
          <p:cNvSpPr>
            <a:spLocks noChangeAspect="1" noChangeArrowheads="1"/>
          </p:cNvSpPr>
          <p:nvPr/>
        </p:nvSpPr>
        <p:spPr bwMode="auto">
          <a:xfrm>
            <a:off x="155575" y="-92075"/>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9483" name="AutoShape 27" descr="E:\%D9%85%D8%AD%D8%A7%D8%B6%D8%B1%D8%A7%D8%AA by m sabra\NYSORA - The New York School of Regional Anesthesia - Caudal Anesthesia_files\bullet.png"/>
          <p:cNvSpPr>
            <a:spLocks noChangeAspect="1" noChangeArrowheads="1"/>
          </p:cNvSpPr>
          <p:nvPr/>
        </p:nvSpPr>
        <p:spPr bwMode="auto">
          <a:xfrm>
            <a:off x="155575" y="182563"/>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19484" name="AutoShape 28" descr="E:\%D9%85%D8%AD%D8%A7%D8%B6%D8%B1%D8%A7%D8%AA by m sabra\NYSORA - The New York School of Regional Anesthesia - Caudal Anesthesia_files\bullet.png"/>
          <p:cNvSpPr>
            <a:spLocks noChangeAspect="1" noChangeArrowheads="1"/>
          </p:cNvSpPr>
          <p:nvPr/>
        </p:nvSpPr>
        <p:spPr bwMode="auto">
          <a:xfrm>
            <a:off x="155575" y="457200"/>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85728"/>
            <a:ext cx="9144000"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ar-EG" sz="2800" b="1" i="1" u="sng" strike="noStrike" cap="none" normalizeH="0" baseline="0" dirty="0" smtClean="0">
                <a:ln>
                  <a:noFill/>
                </a:ln>
                <a:effectLst/>
                <a:latin typeface="+mj-lt"/>
                <a:cs typeface="Arial" pitchFamily="34" charset="0"/>
              </a:rPr>
              <a:t>Cancer Pain Management</a:t>
            </a:r>
            <a:endParaRPr kumimoji="0" lang="en-US" sz="2800" b="1" i="1" u="sng" strike="noStrike" cap="none" normalizeH="0" baseline="0" dirty="0" smtClean="0">
              <a:ln>
                <a:noFill/>
              </a:ln>
              <a:effectLst/>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r-EG" sz="2400" b="1" i="1" u="sng" strike="noStrike" cap="none" normalizeH="0" baseline="0" dirty="0" smtClean="0">
              <a:ln>
                <a:noFill/>
              </a:ln>
              <a:solidFill>
                <a:srgbClr val="FF0000"/>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1800" b="0" i="0" u="none" strike="noStrike" cap="none" normalizeH="0" baseline="0" dirty="0" smtClean="0">
                <a:ln>
                  <a:noFill/>
                </a:ln>
                <a:solidFill>
                  <a:schemeClr val="tx1"/>
                </a:solidFill>
                <a:effectLst/>
                <a:latin typeface="Arial" pitchFamily="34" charset="0"/>
                <a:cs typeface="Arial" pitchFamily="34" charset="0"/>
              </a:rPr>
              <a:t>  </a:t>
            </a:r>
            <a:r>
              <a:rPr kumimoji="0" lang="ar-EG" sz="600" b="0" i="0" u="none" strike="noStrike" cap="none" normalizeH="0" baseline="0" dirty="0" smtClean="0">
                <a:ln>
                  <a:noFill/>
                </a:ln>
                <a:solidFill>
                  <a:schemeClr val="tx1"/>
                </a:solidFill>
                <a:effectLst/>
                <a:latin typeface="Arial" pitchFamily="34" charset="0"/>
                <a:cs typeface="Arial" pitchFamily="34" charset="0"/>
              </a:rPr>
              <a:t> </a:t>
            </a:r>
            <a:r>
              <a:rPr kumimoji="0" lang="ar-EG" sz="2400" b="1" i="0" u="none" strike="noStrike" cap="none" normalizeH="0" baseline="0" dirty="0" smtClean="0">
                <a:ln>
                  <a:noFill/>
                </a:ln>
                <a:solidFill>
                  <a:schemeClr val="tx1"/>
                </a:solidFill>
                <a:effectLst/>
                <a:latin typeface="Arial" pitchFamily="34" charset="0"/>
                <a:cs typeface="Arial" pitchFamily="34" charset="0"/>
              </a:rPr>
              <a:t>Chemotherapy-related peripheral neuropathy</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Arial" pitchFamily="34" charset="0"/>
                <a:cs typeface="Arial" pitchFamily="34" charset="0"/>
              </a:rPr>
              <a:t>   Bony metastases to the pelvis</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Arial" pitchFamily="34" charset="0"/>
                <a:cs typeface="Arial" pitchFamily="34" charset="0"/>
              </a:rPr>
              <a:t>   Injection therapy for pain secondary to pelvic, perineal, genital, or rectal malignancy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Arial" pitchFamily="34" charset="0"/>
                <a:cs typeface="Arial" pitchFamily="34" charset="0"/>
              </a:rPr>
              <a:t>   Prognostic indicator prior to performing neurodestructive sacral nerve ablation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ar-EG" sz="2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EG" sz="2400" b="1" i="0" u="none" strike="noStrike" cap="none" normalizeH="0" baseline="0" dirty="0" smtClean="0">
                <a:ln>
                  <a:noFill/>
                </a:ln>
                <a:solidFill>
                  <a:schemeClr val="tx1"/>
                </a:solidFill>
                <a:effectLst/>
                <a:latin typeface="Arial" pitchFamily="34" charset="0"/>
                <a:cs typeface="Arial" pitchFamily="34" charset="0"/>
              </a:rPr>
              <a:t>   Injection of hyperbaric phenol solutions for management of sacral pain</a:t>
            </a:r>
          </a:p>
        </p:txBody>
      </p:sp>
      <p:sp>
        <p:nvSpPr>
          <p:cNvPr id="20482" name="AutoShape 2" descr="E:\%D9%85%D8%AD%D8%A7%D8%B6%D8%B1%D8%A7%D8%AA by m sabra\NYSORA - The New York School of Regional Anesthesia - Caudal Anesthesia_files\bullet.png"/>
          <p:cNvSpPr>
            <a:spLocks noChangeAspect="1" noChangeArrowheads="1"/>
          </p:cNvSpPr>
          <p:nvPr/>
        </p:nvSpPr>
        <p:spPr bwMode="auto">
          <a:xfrm>
            <a:off x="155575" y="-366713"/>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0483" name="AutoShape 3" descr="E:\%D9%85%D8%AD%D8%A7%D8%B6%D8%B1%D8%A7%D8%AA by m sabra\NYSORA - The New York School of Regional Anesthesia - Caudal Anesthesia_files\bullet.png"/>
          <p:cNvSpPr>
            <a:spLocks noChangeAspect="1" noChangeArrowheads="1"/>
          </p:cNvSpPr>
          <p:nvPr/>
        </p:nvSpPr>
        <p:spPr bwMode="auto">
          <a:xfrm>
            <a:off x="155575" y="-92075"/>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0484" name="AutoShape 4" descr="E:\%D9%85%D8%AD%D8%A7%D8%B6%D8%B1%D8%A7%D8%AA by m sabra\NYSORA - The New York School of Regional Anesthesia - Caudal Anesthesia_files\bullet.png"/>
          <p:cNvSpPr>
            <a:spLocks noChangeAspect="1" noChangeArrowheads="1"/>
          </p:cNvSpPr>
          <p:nvPr/>
        </p:nvSpPr>
        <p:spPr bwMode="auto">
          <a:xfrm>
            <a:off x="155575" y="182563"/>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0485" name="AutoShape 5" descr="E:\%D9%85%D8%AD%D8%A7%D8%B6%D8%B1%D8%A7%D8%AA by m sabra\NYSORA - The New York School of Regional Anesthesia - Caudal Anesthesia_files\bullet.png"/>
          <p:cNvSpPr>
            <a:spLocks noChangeAspect="1" noChangeArrowheads="1"/>
          </p:cNvSpPr>
          <p:nvPr/>
        </p:nvSpPr>
        <p:spPr bwMode="auto">
          <a:xfrm>
            <a:off x="155575" y="457200"/>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
        <p:nvSpPr>
          <p:cNvPr id="20486" name="AutoShape 6" descr="E:\%D9%85%D8%AD%D8%A7%D8%B6%D8%B1%D8%A7%D8%AA by m sabra\NYSORA - The New York School of Regional Anesthesia - Caudal Anesthesia_files\bullet.png"/>
          <p:cNvSpPr>
            <a:spLocks noChangeAspect="1" noChangeArrowheads="1"/>
          </p:cNvSpPr>
          <p:nvPr/>
        </p:nvSpPr>
        <p:spPr bwMode="auto">
          <a:xfrm>
            <a:off x="155575" y="731838"/>
            <a:ext cx="95250" cy="95250"/>
          </a:xfrm>
          <a:prstGeom prst="rect">
            <a:avLst/>
          </a:prstGeom>
          <a:noFill/>
        </p:spPr>
        <p:txBody>
          <a:bodyPr vert="horz" wrap="square" lIns="91440" tIns="45720" rIns="91440" bIns="45720" numCol="1" anchor="t" anchorCtr="0" compatLnSpc="1">
            <a:prstTxWarp prst="textNoShape">
              <a:avLst/>
            </a:prstTxWarp>
          </a:bodyPr>
          <a:lstStyle/>
          <a:p>
            <a:endParaRPr lang="ar-EG"/>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42918"/>
            <a:ext cx="9143999" cy="5632311"/>
          </a:xfrm>
          <a:prstGeom prst="rect">
            <a:avLst/>
          </a:prstGeom>
        </p:spPr>
        <p:txBody>
          <a:bodyPr wrap="square">
            <a:spAutoFit/>
          </a:bodyPr>
          <a:lstStyle/>
          <a:p>
            <a:pPr algn="ctr" rtl="0"/>
            <a:r>
              <a:rPr lang="en-US" sz="2400" b="1" i="1" u="sng" dirty="0" smtClean="0"/>
              <a:t>The Technique Of Caudal Epidural Block</a:t>
            </a:r>
          </a:p>
          <a:p>
            <a:pPr algn="ctr" rtl="0"/>
            <a:endParaRPr lang="en-US" sz="2400" b="1" i="1" u="sng" dirty="0" smtClean="0"/>
          </a:p>
          <a:p>
            <a:pPr algn="just" rtl="0"/>
            <a:r>
              <a:rPr lang="en-US" sz="2400" b="1" dirty="0" smtClean="0">
                <a:cs typeface="+mj-cs"/>
              </a:rPr>
              <a:t>The technique of caudal epidural block involves palpation, identification and puncture.</a:t>
            </a:r>
          </a:p>
          <a:p>
            <a:pPr algn="just" rtl="0"/>
            <a:endParaRPr lang="en-US" sz="2400" b="1" dirty="0" smtClean="0">
              <a:cs typeface="+mj-cs"/>
            </a:endParaRPr>
          </a:p>
          <a:p>
            <a:pPr algn="just" rtl="0"/>
            <a:r>
              <a:rPr lang="en-US" sz="2400" b="1" dirty="0" smtClean="0">
                <a:cs typeface="+mj-cs"/>
              </a:rPr>
              <a:t> Patients are evaluated as for any epidural block, and the indications and relative and absolute contraindications to its performance are identical. </a:t>
            </a:r>
          </a:p>
          <a:p>
            <a:pPr algn="just" rtl="0"/>
            <a:endParaRPr lang="en-US" sz="2400" b="1" dirty="0" smtClean="0">
              <a:cs typeface="+mj-cs"/>
            </a:endParaRPr>
          </a:p>
          <a:p>
            <a:pPr algn="just" rtl="0"/>
            <a:r>
              <a:rPr lang="en-US" sz="2400" b="1" dirty="0" smtClean="0">
                <a:cs typeface="+mj-cs"/>
              </a:rPr>
              <a:t>A full complement of noninvasive monitors is applied, and baseline vital signs are assessed. </a:t>
            </a:r>
          </a:p>
          <a:p>
            <a:pPr algn="just" rtl="0"/>
            <a:endParaRPr lang="en-US" sz="2400" b="1" dirty="0" smtClean="0">
              <a:cs typeface="+mj-cs"/>
            </a:endParaRPr>
          </a:p>
          <a:p>
            <a:pPr algn="just" rtl="0"/>
            <a:r>
              <a:rPr lang="en-US" sz="2400" b="1" dirty="0" smtClean="0">
                <a:cs typeface="+mj-cs"/>
              </a:rPr>
              <a:t>One must decide whether a continuous or single-shot technique will be employed. For continuous techniques, a </a:t>
            </a:r>
            <a:r>
              <a:rPr lang="en-US" sz="2400" b="1" dirty="0" err="1" smtClean="0">
                <a:cs typeface="+mj-cs"/>
              </a:rPr>
              <a:t>Tuohy</a:t>
            </a:r>
            <a:r>
              <a:rPr lang="en-US" sz="2400" b="1" dirty="0" smtClean="0">
                <a:cs typeface="+mj-cs"/>
              </a:rPr>
              <a:t>-type needle with a lateral facing orifice is preferred.</a:t>
            </a:r>
            <a:endParaRPr lang="ar-EG" sz="2400" b="1" dirty="0">
              <a:cs typeface="+mj-cs"/>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1562</Words>
  <PresentationFormat>عرض على الشاشة (3:4)‏</PresentationFormat>
  <Paragraphs>231</Paragraphs>
  <Slides>23</Slides>
  <Notes>0</Notes>
  <HiddenSlides>0</HiddenSlides>
  <MMClips>0</MMClips>
  <ScaleCrop>false</ScaleCrop>
  <HeadingPairs>
    <vt:vector size="4" baseType="variant">
      <vt:variant>
        <vt:lpstr>سمة</vt:lpstr>
      </vt:variant>
      <vt:variant>
        <vt:i4>1</vt:i4>
      </vt:variant>
      <vt:variant>
        <vt:lpstr>عناوين الشرائح</vt:lpstr>
      </vt:variant>
      <vt:variant>
        <vt:i4>23</vt:i4>
      </vt:variant>
    </vt:vector>
  </HeadingPairs>
  <TitlesOfParts>
    <vt:vector size="24" baseType="lpstr">
      <vt:lpstr>سمة Office</vt:lpstr>
      <vt:lpstr>Caudal Anesthesia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Caudal Anesthesia </dc:title>
  <dc:creator>m.s.i</dc:creator>
  <cp:lastModifiedBy>د محمد</cp:lastModifiedBy>
  <cp:revision>35</cp:revision>
  <dcterms:created xsi:type="dcterms:W3CDTF">2014-07-20T20:04:09Z</dcterms:created>
  <dcterms:modified xsi:type="dcterms:W3CDTF">2014-07-20T23:18:30Z</dcterms:modified>
</cp:coreProperties>
</file>